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7" r:id="rId2"/>
    <p:sldId id="302" r:id="rId3"/>
    <p:sldId id="303" r:id="rId4"/>
    <p:sldId id="337" r:id="rId5"/>
    <p:sldId id="282" r:id="rId6"/>
    <p:sldId id="267" r:id="rId7"/>
    <p:sldId id="343" r:id="rId8"/>
    <p:sldId id="345" r:id="rId9"/>
    <p:sldId id="350" r:id="rId10"/>
    <p:sldId id="346" r:id="rId11"/>
    <p:sldId id="305" r:id="rId12"/>
    <p:sldId id="324" r:id="rId13"/>
    <p:sldId id="325" r:id="rId14"/>
    <p:sldId id="342" r:id="rId15"/>
  </p:sldIdLst>
  <p:sldSz cx="9144000" cy="6858000" type="screen4x3"/>
  <p:notesSz cx="6858000" cy="92964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DEAD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23" autoAdjust="0"/>
    <p:restoredTop sz="58528" autoAdjust="0"/>
  </p:normalViewPr>
  <p:slideViewPr>
    <p:cSldViewPr snapToGrid="0">
      <p:cViewPr varScale="1">
        <p:scale>
          <a:sx n="43" d="100"/>
          <a:sy n="43" d="100"/>
        </p:scale>
        <p:origin x="2256" y="42"/>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200" b="1" dirty="0" smtClean="0"/>
              <a:t>Hypothetical</a:t>
            </a:r>
            <a:r>
              <a:rPr lang="en-US" sz="3200" b="1" baseline="0" dirty="0" smtClean="0"/>
              <a:t> Example</a:t>
            </a:r>
          </a:p>
          <a:p>
            <a:pPr>
              <a:defRPr/>
            </a:pPr>
            <a:r>
              <a:rPr lang="en-US" sz="1400" baseline="0" dirty="0" smtClean="0"/>
              <a:t>Growth Rate = 50% (2 out of 4 students met target)</a:t>
            </a:r>
          </a:p>
          <a:p>
            <a:pPr>
              <a:defRPr/>
            </a:pPr>
            <a:r>
              <a:rPr lang="en-US" sz="1400" baseline="0" dirty="0" smtClean="0"/>
              <a:t>Average Percentage of Target Achieved (PTA) = 85%</a:t>
            </a:r>
            <a:endParaRPr lang="en-US" sz="14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Target Amount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Student 1
Met Target = No
PTA = 70%</c:v>
                </c:pt>
                <c:pt idx="1">
                  <c:v>Student 2
Met Target = Yes
PTA = 100%</c:v>
                </c:pt>
                <c:pt idx="2">
                  <c:v>Student 3
Met Target = Yes
PTA = 110%</c:v>
                </c:pt>
                <c:pt idx="3">
                  <c:v>Student 4
Met Target = No
PTA = 60%</c:v>
                </c:pt>
              </c:strCache>
            </c:strRef>
          </c:cat>
          <c:val>
            <c:numRef>
              <c:f>Sheet1!$B$2:$B$5</c:f>
              <c:numCache>
                <c:formatCode>General</c:formatCode>
                <c:ptCount val="4"/>
                <c:pt idx="0">
                  <c:v>60</c:v>
                </c:pt>
                <c:pt idx="1">
                  <c:v>60</c:v>
                </c:pt>
                <c:pt idx="2">
                  <c:v>60</c:v>
                </c:pt>
                <c:pt idx="3">
                  <c:v>60</c:v>
                </c:pt>
              </c:numCache>
            </c:numRef>
          </c:val>
          <c:extLst>
            <c:ext xmlns:c16="http://schemas.microsoft.com/office/drawing/2014/chart" uri="{C3380CC4-5D6E-409C-BE32-E72D297353CC}">
              <c16:uniqueId val="{00000000-0DEC-4FCC-8534-9F6C074D48AA}"/>
            </c:ext>
          </c:extLst>
        </c:ser>
        <c:ser>
          <c:idx val="1"/>
          <c:order val="1"/>
          <c:tx>
            <c:strRef>
              <c:f>Sheet1!$C$1</c:f>
              <c:strCache>
                <c:ptCount val="1"/>
                <c:pt idx="0">
                  <c:v>Actual Growth Amount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Student 1
Met Target = No
PTA = 70%</c:v>
                </c:pt>
                <c:pt idx="1">
                  <c:v>Student 2
Met Target = Yes
PTA = 100%</c:v>
                </c:pt>
                <c:pt idx="2">
                  <c:v>Student 3
Met Target = Yes
PTA = 110%</c:v>
                </c:pt>
                <c:pt idx="3">
                  <c:v>Student 4
Met Target = No
PTA = 60%</c:v>
                </c:pt>
              </c:strCache>
            </c:strRef>
          </c:cat>
          <c:val>
            <c:numRef>
              <c:f>Sheet1!$C$2:$C$5</c:f>
              <c:numCache>
                <c:formatCode>General</c:formatCode>
                <c:ptCount val="4"/>
                <c:pt idx="0">
                  <c:v>42</c:v>
                </c:pt>
                <c:pt idx="1">
                  <c:v>60</c:v>
                </c:pt>
                <c:pt idx="2">
                  <c:v>66</c:v>
                </c:pt>
                <c:pt idx="3">
                  <c:v>36</c:v>
                </c:pt>
              </c:numCache>
            </c:numRef>
          </c:val>
          <c:extLst>
            <c:ext xmlns:c16="http://schemas.microsoft.com/office/drawing/2014/chart" uri="{C3380CC4-5D6E-409C-BE32-E72D297353CC}">
              <c16:uniqueId val="{00000001-0DEC-4FCC-8534-9F6C074D48AA}"/>
            </c:ext>
          </c:extLst>
        </c:ser>
        <c:dLbls>
          <c:dLblPos val="outEnd"/>
          <c:showLegendKey val="0"/>
          <c:showVal val="1"/>
          <c:showCatName val="0"/>
          <c:showSerName val="0"/>
          <c:showPercent val="0"/>
          <c:showBubbleSize val="0"/>
        </c:dLbls>
        <c:gapWidth val="219"/>
        <c:overlap val="-27"/>
        <c:axId val="346590976"/>
        <c:axId val="346590584"/>
      </c:barChart>
      <c:catAx>
        <c:axId val="346590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6590584"/>
        <c:crosses val="autoZero"/>
        <c:auto val="1"/>
        <c:lblAlgn val="ctr"/>
        <c:lblOffset val="100"/>
        <c:noMultiLvlLbl val="0"/>
      </c:catAx>
      <c:valAx>
        <c:axId val="346590584"/>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Smarter Balanced Vertical Scale Score Points</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6590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72421" cy="46657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030" y="2"/>
            <a:ext cx="2972421" cy="466578"/>
          </a:xfrm>
          <a:prstGeom prst="rect">
            <a:avLst/>
          </a:prstGeom>
        </p:spPr>
        <p:txBody>
          <a:bodyPr vert="horz" lIns="91440" tIns="45720" rIns="91440" bIns="45720" rtlCol="0"/>
          <a:lstStyle>
            <a:lvl1pPr algn="r">
              <a:defRPr sz="1200"/>
            </a:lvl1pPr>
          </a:lstStyle>
          <a:p>
            <a:fld id="{55F530B4-15D5-4ECA-A53B-C5740A2CB56B}" type="datetimeFigureOut">
              <a:rPr lang="en-US" smtClean="0"/>
              <a:t>2/16/2017</a:t>
            </a:fld>
            <a:endParaRPr lang="en-US" dirty="0"/>
          </a:p>
        </p:txBody>
      </p:sp>
      <p:sp>
        <p:nvSpPr>
          <p:cNvPr id="4" name="Footer Placeholder 3"/>
          <p:cNvSpPr>
            <a:spLocks noGrp="1"/>
          </p:cNvSpPr>
          <p:nvPr>
            <p:ph type="ftr" sz="quarter" idx="2"/>
          </p:nvPr>
        </p:nvSpPr>
        <p:spPr>
          <a:xfrm>
            <a:off x="4" y="8829824"/>
            <a:ext cx="2972421" cy="46657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30" y="8829824"/>
            <a:ext cx="2972421" cy="466578"/>
          </a:xfrm>
          <a:prstGeom prst="rect">
            <a:avLst/>
          </a:prstGeom>
        </p:spPr>
        <p:txBody>
          <a:bodyPr vert="horz" lIns="91440" tIns="45720" rIns="91440" bIns="45720" rtlCol="0" anchor="b"/>
          <a:lstStyle>
            <a:lvl1pPr algn="r">
              <a:defRPr sz="1200"/>
            </a:lvl1pPr>
          </a:lstStyle>
          <a:p>
            <a:fld id="{FFA91044-F7B6-40F1-9A71-17BFAE3C29EF}" type="slidenum">
              <a:rPr lang="en-US" smtClean="0"/>
              <a:t>‹#›</a:t>
            </a:fld>
            <a:endParaRPr lang="en-US" dirty="0"/>
          </a:p>
        </p:txBody>
      </p:sp>
    </p:spTree>
    <p:extLst>
      <p:ext uri="{BB962C8B-B14F-4D97-AF65-F5344CB8AC3E}">
        <p14:creationId xmlns:p14="http://schemas.microsoft.com/office/powerpoint/2010/main" val="3306587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2971800" cy="466434"/>
          </a:xfrm>
          <a:prstGeom prst="rect">
            <a:avLst/>
          </a:prstGeom>
        </p:spPr>
        <p:txBody>
          <a:bodyPr vert="horz" lIns="92757" tIns="46378" rIns="92757" bIns="46378" rtlCol="0"/>
          <a:lstStyle>
            <a:lvl1pPr algn="l">
              <a:defRPr sz="1200"/>
            </a:lvl1pPr>
          </a:lstStyle>
          <a:p>
            <a:endParaRPr lang="en-US" dirty="0"/>
          </a:p>
        </p:txBody>
      </p:sp>
      <p:sp>
        <p:nvSpPr>
          <p:cNvPr id="3" name="Date Placeholder 2"/>
          <p:cNvSpPr>
            <a:spLocks noGrp="1"/>
          </p:cNvSpPr>
          <p:nvPr>
            <p:ph type="dt" idx="1"/>
          </p:nvPr>
        </p:nvSpPr>
        <p:spPr>
          <a:xfrm>
            <a:off x="3884613" y="5"/>
            <a:ext cx="2971800" cy="466434"/>
          </a:xfrm>
          <a:prstGeom prst="rect">
            <a:avLst/>
          </a:prstGeom>
        </p:spPr>
        <p:txBody>
          <a:bodyPr vert="horz" lIns="92757" tIns="46378" rIns="92757" bIns="46378" rtlCol="0"/>
          <a:lstStyle>
            <a:lvl1pPr algn="r">
              <a:defRPr sz="1200"/>
            </a:lvl1pPr>
          </a:lstStyle>
          <a:p>
            <a:fld id="{06E2CA4F-B994-4517-93BA-6673B8FE6D48}" type="datetimeFigureOut">
              <a:rPr lang="en-US" smtClean="0"/>
              <a:t>2/16/2017</a:t>
            </a:fld>
            <a:endParaRPr lang="en-US" dirty="0"/>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2757" tIns="46378" rIns="92757" bIns="46378" rtlCol="0" anchor="ctr"/>
          <a:lstStyle/>
          <a:p>
            <a:endParaRPr lang="en-US" dirty="0"/>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2757" tIns="46378" rIns="92757" bIns="463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9"/>
            <a:ext cx="2971800" cy="466434"/>
          </a:xfrm>
          <a:prstGeom prst="rect">
            <a:avLst/>
          </a:prstGeom>
        </p:spPr>
        <p:txBody>
          <a:bodyPr vert="horz" lIns="92757" tIns="46378" rIns="92757" bIns="4637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9"/>
            <a:ext cx="2971800" cy="466434"/>
          </a:xfrm>
          <a:prstGeom prst="rect">
            <a:avLst/>
          </a:prstGeom>
        </p:spPr>
        <p:txBody>
          <a:bodyPr vert="horz" lIns="92757" tIns="46378" rIns="92757" bIns="46378" rtlCol="0" anchor="b"/>
          <a:lstStyle>
            <a:lvl1pPr algn="r">
              <a:defRPr sz="1200"/>
            </a:lvl1pPr>
          </a:lstStyle>
          <a:p>
            <a:fld id="{F2870459-0493-40D6-B4BD-F3A43EE9D506}" type="slidenum">
              <a:rPr lang="en-US" smtClean="0"/>
              <a:t>‹#›</a:t>
            </a:fld>
            <a:endParaRPr lang="en-US" dirty="0"/>
          </a:p>
        </p:txBody>
      </p:sp>
    </p:spTree>
    <p:extLst>
      <p:ext uri="{BB962C8B-B14F-4D97-AF65-F5344CB8AC3E}">
        <p14:creationId xmlns:p14="http://schemas.microsoft.com/office/powerpoint/2010/main" val="1214046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smtClean="0"/>
              <a:t>Hello. Thank</a:t>
            </a:r>
            <a:r>
              <a:rPr lang="en-US" baseline="0" dirty="0" smtClean="0"/>
              <a:t> you for listening to this narrated </a:t>
            </a:r>
            <a:r>
              <a:rPr lang="en-US" dirty="0" smtClean="0"/>
              <a:t>presentation</a:t>
            </a:r>
            <a:r>
              <a:rPr lang="en-US" baseline="0" dirty="0" smtClean="0"/>
              <a:t> about Connecticut’s growth model. This model applies to the Smarter Balanced Summative Assessments in English Language Arts – ELA - and Mathematics for students entering grades 4 through 8. The results from this growth model are a key component of Connecticut’s Next Generation Accountability System for districts and schools.</a:t>
            </a:r>
            <a:endParaRPr lang="en-US" dirty="0"/>
          </a:p>
        </p:txBody>
      </p:sp>
      <p:sp>
        <p:nvSpPr>
          <p:cNvPr id="4" name="Slide Number Placeholder 3"/>
          <p:cNvSpPr>
            <a:spLocks noGrp="1"/>
          </p:cNvSpPr>
          <p:nvPr>
            <p:ph type="sldNum" sz="quarter" idx="10"/>
          </p:nvPr>
        </p:nvSpPr>
        <p:spPr/>
        <p:txBody>
          <a:bodyPr/>
          <a:lstStyle/>
          <a:p>
            <a:fld id="{A8F4A132-6AA0-4967-A2B0-B0135ECFD760}" type="slidenum">
              <a:rPr lang="en-US" smtClean="0"/>
              <a:t>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900709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baseline="0" dirty="0" smtClean="0"/>
              <a:t>So, the two aggregate statistics that will be reported are the growth rate and the percentage of target achieved.</a:t>
            </a:r>
          </a:p>
          <a:p>
            <a:endParaRPr lang="en-US" baseline="0" dirty="0" smtClean="0"/>
          </a:p>
          <a:p>
            <a:r>
              <a:rPr lang="en-US" baseline="0" dirty="0" smtClean="0"/>
              <a:t>The growth rate is the percentage of students meeting their respective growth target, while the percentage of target achieved is the average percentage of the growth target that is achieved by all students in the group.</a:t>
            </a:r>
          </a:p>
          <a:p>
            <a:endParaRPr lang="en-US" baseline="0" dirty="0" smtClean="0"/>
          </a:p>
          <a:p>
            <a:r>
              <a:rPr lang="en-US" baseline="0" dirty="0" smtClean="0"/>
              <a:t>The growth rate is a binary measure. It asks a yes/no question. Did the student meet her target? The Percentage of Target Achieved on the other hands asks a different question… how much of the target did the student achieve?</a:t>
            </a:r>
          </a:p>
          <a:p>
            <a:endParaRPr lang="en-US" baseline="0" dirty="0" smtClean="0"/>
          </a:p>
          <a:p>
            <a:r>
              <a:rPr lang="en-US" baseline="0" dirty="0" smtClean="0"/>
              <a:t>The growth rate is not a continuous measure. Students </a:t>
            </a:r>
            <a:r>
              <a:rPr lang="en-US" i="1" baseline="0" dirty="0" smtClean="0"/>
              <a:t>nearly </a:t>
            </a:r>
            <a:r>
              <a:rPr lang="en-US" baseline="0" dirty="0" smtClean="0"/>
              <a:t>meeting the target will be deemed to not have meet the target, even if they missed it by just 1 scale score point! On the contrary, the Percentage of Target Achieved is a continuous measure.  Students get credit for any growth up to and even 10 percent beyond the target.</a:t>
            </a:r>
          </a:p>
          <a:p>
            <a:endParaRPr lang="en-US" baseline="0" dirty="0" smtClean="0"/>
          </a:p>
          <a:p>
            <a:r>
              <a:rPr lang="en-US" baseline="0" dirty="0" smtClean="0"/>
              <a:t>The growth rate is simpler to understand while the percentage of target achieved is a bit more nuanced.</a:t>
            </a:r>
          </a:p>
          <a:p>
            <a:endParaRPr lang="en-US" baseline="0" dirty="0" smtClean="0"/>
          </a:p>
          <a:p>
            <a:r>
              <a:rPr lang="en-US" dirty="0" smtClean="0"/>
              <a:t>We</a:t>
            </a:r>
            <a:r>
              <a:rPr lang="en-US" baseline="0" dirty="0" smtClean="0"/>
              <a:t> will report both measures but will include the more precise, average percentage of target achieved in the district and school accountability model.</a:t>
            </a:r>
            <a:endParaRPr lang="en-US" dirty="0"/>
          </a:p>
        </p:txBody>
      </p:sp>
      <p:sp>
        <p:nvSpPr>
          <p:cNvPr id="4" name="Slide Number Placeholder 3"/>
          <p:cNvSpPr>
            <a:spLocks noGrp="1"/>
          </p:cNvSpPr>
          <p:nvPr>
            <p:ph type="sldNum" sz="quarter" idx="10"/>
          </p:nvPr>
        </p:nvSpPr>
        <p:spPr/>
        <p:txBody>
          <a:bodyPr/>
          <a:lstStyle/>
          <a:p>
            <a:fld id="{F2870459-0493-40D6-B4BD-F3A43EE9D506}" type="slidenum">
              <a:rPr lang="en-US" smtClean="0"/>
              <a:t>10</a:t>
            </a:fld>
            <a:endParaRPr lang="en-US" dirty="0"/>
          </a:p>
        </p:txBody>
      </p:sp>
    </p:spTree>
    <p:extLst>
      <p:ext uri="{BB962C8B-B14F-4D97-AF65-F5344CB8AC3E}">
        <p14:creationId xmlns:p14="http://schemas.microsoft.com/office/powerpoint/2010/main" val="172112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look at how and when these</a:t>
            </a:r>
            <a:r>
              <a:rPr lang="en-US" baseline="0" dirty="0" smtClean="0"/>
              <a:t> g</a:t>
            </a:r>
            <a:r>
              <a:rPr lang="en-US" dirty="0" smtClean="0"/>
              <a:t>rowth results will be incorporated into</a:t>
            </a:r>
            <a:r>
              <a:rPr lang="en-US" baseline="0" dirty="0" smtClean="0"/>
              <a:t> the </a:t>
            </a:r>
            <a:r>
              <a:rPr lang="en-US" dirty="0" smtClean="0"/>
              <a:t>next generation accountability system</a:t>
            </a:r>
            <a:r>
              <a:rPr lang="en-US" baseline="0" dirty="0" smtClean="0"/>
              <a:t> for districts and schools.</a:t>
            </a:r>
            <a:endParaRPr lang="en-US" dirty="0" smtClean="0"/>
          </a:p>
          <a:p>
            <a:endParaRPr lang="en-US" dirty="0" smtClean="0"/>
          </a:p>
          <a:p>
            <a:r>
              <a:rPr lang="en-US" dirty="0" smtClean="0"/>
              <a:t>Growth is indicator 2 of the system. It will be added</a:t>
            </a:r>
            <a:r>
              <a:rPr lang="en-US" baseline="0" dirty="0" smtClean="0"/>
              <a:t> starting with the 2015-16 results.</a:t>
            </a:r>
          </a:p>
          <a:p>
            <a:endParaRPr lang="en-US" baseline="0" dirty="0" smtClean="0"/>
          </a:p>
          <a:p>
            <a:r>
              <a:rPr lang="en-US" baseline="0" dirty="0" smtClean="0"/>
              <a:t>As is the case with the achievement indicator, growth points are awarded for the All Students and High Needs groups.</a:t>
            </a:r>
          </a:p>
          <a:p>
            <a:endParaRPr lang="en-US" baseline="0" dirty="0" smtClean="0"/>
          </a:p>
          <a:p>
            <a:r>
              <a:rPr lang="en-US" baseline="0" dirty="0" smtClean="0"/>
              <a:t>For any district or school with growth results, the points for the achievement indicators will be cut in half. As a result, growth will carry slightly more weight than achievement in the accountability system.</a:t>
            </a:r>
          </a:p>
          <a:p>
            <a:endParaRPr lang="en-US" baseline="0" dirty="0" smtClean="0"/>
          </a:p>
          <a:p>
            <a:r>
              <a:rPr lang="en-US" dirty="0" smtClean="0"/>
              <a:t>In</a:t>
            </a:r>
            <a:r>
              <a:rPr lang="en-US" baseline="0" dirty="0" smtClean="0"/>
              <a:t> February 2016, the ELA Performance Task was eliminated from the ELA assessment. Therefore, the ELA results from 2014-15 were rescored after excluding the ELA Performance Task and using only the computer-adaptive test portion of the assessment. This enables an apples-to-apples comparison. For growth calculations, the rescored ELA results will be used.</a:t>
            </a:r>
            <a:endParaRPr lang="en-US" dirty="0"/>
          </a:p>
        </p:txBody>
      </p:sp>
      <p:sp>
        <p:nvSpPr>
          <p:cNvPr id="4" name="Slide Number Placeholder 3"/>
          <p:cNvSpPr>
            <a:spLocks noGrp="1"/>
          </p:cNvSpPr>
          <p:nvPr>
            <p:ph type="sldNum" sz="quarter" idx="10"/>
          </p:nvPr>
        </p:nvSpPr>
        <p:spPr/>
        <p:txBody>
          <a:bodyPr/>
          <a:lstStyle/>
          <a:p>
            <a:fld id="{F2870459-0493-40D6-B4BD-F3A43EE9D506}" type="slidenum">
              <a:rPr lang="en-US" smtClean="0"/>
              <a:t>11</a:t>
            </a:fld>
            <a:endParaRPr lang="en-US" dirty="0"/>
          </a:p>
        </p:txBody>
      </p:sp>
    </p:spTree>
    <p:extLst>
      <p:ext uri="{BB962C8B-B14F-4D97-AF65-F5344CB8AC3E}">
        <p14:creationId xmlns:p14="http://schemas.microsoft.com/office/powerpoint/2010/main" val="3287487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be wondering… so, what about factors</a:t>
            </a:r>
            <a:r>
              <a:rPr lang="en-US" baseline="0" dirty="0" smtClean="0"/>
              <a:t> like poverty, English language ability or student disability? </a:t>
            </a:r>
          </a:p>
          <a:p>
            <a:endParaRPr lang="en-US" baseline="0" dirty="0" smtClean="0"/>
          </a:p>
          <a:p>
            <a:r>
              <a:rPr lang="en-US" baseline="0" dirty="0" smtClean="0"/>
              <a:t>To be clear, Connecticut’s model is not a value-added approach where targets are adjusted or growth results are evaluated using some preconceived expectation of student achievement that is based on student characteristics.</a:t>
            </a:r>
          </a:p>
          <a:p>
            <a:endParaRPr lang="en-US" baseline="0" dirty="0" smtClean="0"/>
          </a:p>
          <a:p>
            <a:r>
              <a:rPr lang="en-US" baseline="0" dirty="0" smtClean="0"/>
              <a:t>Connecticut’s model does not set different targets for different students based on student characteristics. All students at a prior achievement range have the same growth amount expectation.</a:t>
            </a:r>
          </a:p>
        </p:txBody>
      </p:sp>
      <p:sp>
        <p:nvSpPr>
          <p:cNvPr id="4" name="Slide Number Placeholder 3"/>
          <p:cNvSpPr>
            <a:spLocks noGrp="1"/>
          </p:cNvSpPr>
          <p:nvPr>
            <p:ph type="sldNum" sz="quarter" idx="10"/>
          </p:nvPr>
        </p:nvSpPr>
        <p:spPr/>
        <p:txBody>
          <a:bodyPr/>
          <a:lstStyle/>
          <a:p>
            <a:fld id="{F2870459-0493-40D6-B4BD-F3A43EE9D506}" type="slidenum">
              <a:rPr lang="en-US" smtClean="0"/>
              <a:t>12</a:t>
            </a:fld>
            <a:endParaRPr lang="en-US" dirty="0"/>
          </a:p>
        </p:txBody>
      </p:sp>
    </p:spTree>
    <p:extLst>
      <p:ext uri="{BB962C8B-B14F-4D97-AF65-F5344CB8AC3E}">
        <p14:creationId xmlns:p14="http://schemas.microsoft.com/office/powerpoint/2010/main" val="2345405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Some people use the terms growth model and value-added model interchangeably. Connecticut’s approach is indeed a growth model but it is not a value-added model. There is no mysterious, statistical calculation that is done to precisely quantify the effects of teachers, leaders, schools or districts on student growth. Quite the contrary. Under Connecticut’s model, the calculations are transparent. Anyone with authorized access to student test scores from year 1 and year 2 can determine if those students achieved their target, and how much of the target they achieved.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2870459-0493-40D6-B4BD-F3A43EE9D506}" type="slidenum">
              <a:rPr lang="en-US" smtClean="0"/>
              <a:t>13</a:t>
            </a:fld>
            <a:endParaRPr lang="en-US" dirty="0"/>
          </a:p>
        </p:txBody>
      </p:sp>
    </p:spTree>
    <p:extLst>
      <p:ext uri="{BB962C8B-B14F-4D97-AF65-F5344CB8AC3E}">
        <p14:creationId xmlns:p14="http://schemas.microsoft.com/office/powerpoint/2010/main" val="345432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summarize, Connecticut’s model is </a:t>
            </a:r>
          </a:p>
          <a:p>
            <a:r>
              <a:rPr lang="en-US" b="1" dirty="0" smtClean="0"/>
              <a:t>Criterion referenced</a:t>
            </a:r>
            <a:r>
              <a:rPr lang="en-US" dirty="0" smtClean="0"/>
              <a:t>: It does not depend on how others do.</a:t>
            </a:r>
          </a:p>
          <a:p>
            <a:r>
              <a:rPr lang="en-US" b="1" dirty="0" smtClean="0"/>
              <a:t>It is Continuous</a:t>
            </a:r>
            <a:r>
              <a:rPr lang="en-US" dirty="0" smtClean="0"/>
              <a:t>: all growth counts; there are no more golden bands. Unlike in the</a:t>
            </a:r>
            <a:r>
              <a:rPr lang="en-US" baseline="0" dirty="0" smtClean="0"/>
              <a:t> past, there is no incentive in this system to focus on getting a small group of students over some magical proficiency bar; instead the message here is that </a:t>
            </a:r>
            <a:r>
              <a:rPr lang="en-US" b="0" i="1" baseline="0" dirty="0" smtClean="0"/>
              <a:t>all </a:t>
            </a:r>
            <a:r>
              <a:rPr lang="en-US" baseline="0" dirty="0" smtClean="0"/>
              <a:t>growth achieved by </a:t>
            </a:r>
            <a:r>
              <a:rPr lang="en-US" i="1" baseline="0" dirty="0" smtClean="0"/>
              <a:t>all </a:t>
            </a:r>
            <a:r>
              <a:rPr lang="en-US" baseline="0" dirty="0" smtClean="0"/>
              <a:t>students counts.</a:t>
            </a:r>
            <a:endParaRPr lang="en-US" dirty="0" smtClean="0"/>
          </a:p>
          <a:p>
            <a:r>
              <a:rPr lang="en-US" b="1" dirty="0" smtClean="0"/>
              <a:t>It is Familiar </a:t>
            </a:r>
            <a:r>
              <a:rPr lang="en-US" dirty="0" smtClean="0"/>
              <a:t>: because it uses an approach similar to that used with the CMT</a:t>
            </a:r>
          </a:p>
          <a:p>
            <a:r>
              <a:rPr lang="en-US" b="1" dirty="0" smtClean="0"/>
              <a:t>It is Transparent</a:t>
            </a:r>
            <a:r>
              <a:rPr lang="en-US" dirty="0" smtClean="0"/>
              <a:t>: Local districts</a:t>
            </a:r>
            <a:r>
              <a:rPr lang="en-US" baseline="0" dirty="0" smtClean="0"/>
              <a:t> and </a:t>
            </a:r>
            <a:r>
              <a:rPr lang="en-US" dirty="0" smtClean="0"/>
              <a:t>schools can replicate the results; there are no “black-box” adjustments to the growth results.</a:t>
            </a:r>
          </a:p>
          <a:p>
            <a:r>
              <a:rPr lang="en-US" b="1" dirty="0" smtClean="0"/>
              <a:t>It is Collaborative</a:t>
            </a:r>
            <a:r>
              <a:rPr lang="en-US" dirty="0" smtClean="0"/>
              <a:t>: because the transparency allows for conversation</a:t>
            </a:r>
            <a:r>
              <a:rPr lang="en-US" baseline="0" dirty="0" smtClean="0"/>
              <a:t> and </a:t>
            </a:r>
            <a:r>
              <a:rPr lang="en-US" dirty="0" smtClean="0"/>
              <a:t>reflection</a:t>
            </a:r>
            <a:r>
              <a:rPr lang="en-US" baseline="0" dirty="0" smtClean="0"/>
              <a:t> among educators.</a:t>
            </a:r>
            <a:endParaRPr lang="en-US" dirty="0" smtClean="0"/>
          </a:p>
          <a:p>
            <a:r>
              <a:rPr lang="en-US" b="1" dirty="0" smtClean="0"/>
              <a:t>It is Fair</a:t>
            </a:r>
            <a:r>
              <a:rPr lang="en-US" dirty="0" smtClean="0"/>
              <a:t>: because it excludes “partial-year” students. Only those students who were enrolled in</a:t>
            </a:r>
            <a:r>
              <a:rPr lang="en-US" baseline="0" dirty="0" smtClean="0"/>
              <a:t> the same district or school on October 1st </a:t>
            </a:r>
            <a:r>
              <a:rPr lang="en-US" b="1" i="1" baseline="0" dirty="0" smtClean="0"/>
              <a:t>and </a:t>
            </a:r>
            <a:r>
              <a:rPr lang="en-US" baseline="0" dirty="0" smtClean="0"/>
              <a:t>at the time of testing are included in the calculations.</a:t>
            </a:r>
            <a:endParaRPr lang="en-US" dirty="0" smtClean="0"/>
          </a:p>
          <a:p>
            <a:r>
              <a:rPr lang="en-US" b="1" dirty="0" smtClean="0"/>
              <a:t>It is Achievable</a:t>
            </a:r>
            <a:r>
              <a:rPr lang="en-US" dirty="0" smtClean="0"/>
              <a:t>: because it is based on the actual growth achieved by Connecticut students</a:t>
            </a:r>
          </a:p>
          <a:p>
            <a:r>
              <a:rPr lang="en-US" dirty="0" smtClean="0"/>
              <a:t>And lastly,</a:t>
            </a:r>
          </a:p>
          <a:p>
            <a:r>
              <a:rPr lang="en-US" b="1" dirty="0" smtClean="0"/>
              <a:t>It is Ambitious</a:t>
            </a:r>
            <a:r>
              <a:rPr lang="en-US" dirty="0" smtClean="0"/>
              <a:t>: because the</a:t>
            </a:r>
            <a:r>
              <a:rPr lang="en-US" baseline="0" dirty="0" smtClean="0"/>
              <a:t> model </a:t>
            </a:r>
            <a:r>
              <a:rPr lang="en-US" dirty="0" smtClean="0"/>
              <a:t>encourages growth above target.</a:t>
            </a:r>
          </a:p>
          <a:p>
            <a:endParaRPr lang="en-US" dirty="0" smtClean="0"/>
          </a:p>
          <a:p>
            <a:r>
              <a:rPr lang="en-US" dirty="0" smtClean="0"/>
              <a:t>That bring us to end of this narrated</a:t>
            </a:r>
            <a:r>
              <a:rPr lang="en-US" baseline="0" dirty="0" smtClean="0"/>
              <a:t> presentation about Connecticut’s growth model for the Smarter Balanced ELA and Mathematics summative assessments. </a:t>
            </a:r>
            <a:r>
              <a:rPr lang="en-US" dirty="0" smtClean="0"/>
              <a:t>We hope this has been informative. Thank you.</a:t>
            </a:r>
          </a:p>
          <a:p>
            <a:endParaRPr lang="en-US" dirty="0"/>
          </a:p>
        </p:txBody>
      </p:sp>
      <p:sp>
        <p:nvSpPr>
          <p:cNvPr id="4" name="Slide Number Placeholder 3"/>
          <p:cNvSpPr>
            <a:spLocks noGrp="1"/>
          </p:cNvSpPr>
          <p:nvPr>
            <p:ph type="sldNum" sz="quarter" idx="10"/>
          </p:nvPr>
        </p:nvSpPr>
        <p:spPr/>
        <p:txBody>
          <a:bodyPr/>
          <a:lstStyle/>
          <a:p>
            <a:fld id="{F2870459-0493-40D6-B4BD-F3A43EE9D506}" type="slidenum">
              <a:rPr lang="en-US" smtClean="0"/>
              <a:t>14</a:t>
            </a:fld>
            <a:endParaRPr lang="en-US" dirty="0"/>
          </a:p>
        </p:txBody>
      </p:sp>
    </p:spTree>
    <p:extLst>
      <p:ext uri="{BB962C8B-B14F-4D97-AF65-F5344CB8AC3E}">
        <p14:creationId xmlns:p14="http://schemas.microsoft.com/office/powerpoint/2010/main" val="201469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smtClean="0"/>
              <a:t>Here are the topics</a:t>
            </a:r>
            <a:r>
              <a:rPr lang="en-US" baseline="0" dirty="0" smtClean="0"/>
              <a:t> we will cover in this presentation.</a:t>
            </a:r>
          </a:p>
          <a:p>
            <a:endParaRPr lang="en-US" baseline="0" dirty="0" smtClean="0"/>
          </a:p>
          <a:p>
            <a:pPr marL="228600" indent="-228600">
              <a:buAutoNum type="arabicPeriod"/>
            </a:pPr>
            <a:r>
              <a:rPr lang="en-US" baseline="0" dirty="0" smtClean="0"/>
              <a:t>What is growth? How is it different from achievement?</a:t>
            </a:r>
          </a:p>
          <a:p>
            <a:pPr marL="228600" indent="-228600">
              <a:buAutoNum type="arabicPeriod"/>
            </a:pPr>
            <a:r>
              <a:rPr lang="en-US" baseline="0" dirty="0" smtClean="0"/>
              <a:t>What is Connecticut’s approach to measuring growth?</a:t>
            </a:r>
          </a:p>
          <a:p>
            <a:pPr marL="228600" indent="-228600">
              <a:buAutoNum type="arabicPeriod"/>
            </a:pPr>
            <a:r>
              <a:rPr lang="en-US" baseline="0" dirty="0" smtClean="0"/>
              <a:t>What factors are considered when establishing ambitious yet achievable individual student growth targets?</a:t>
            </a:r>
          </a:p>
          <a:p>
            <a:pPr marL="228600" indent="-228600">
              <a:buAutoNum type="arabicPeriod"/>
            </a:pPr>
            <a:r>
              <a:rPr lang="en-US" baseline="0" dirty="0" smtClean="0"/>
              <a:t>How and when will growth be incorporated into the Next Generation Accountability System for districts and schools?</a:t>
            </a:r>
            <a:endParaRPr lang="en-US" dirty="0"/>
          </a:p>
        </p:txBody>
      </p:sp>
      <p:sp>
        <p:nvSpPr>
          <p:cNvPr id="4" name="Slide Number Placeholder 3"/>
          <p:cNvSpPr>
            <a:spLocks noGrp="1"/>
          </p:cNvSpPr>
          <p:nvPr>
            <p:ph type="sldNum" sz="quarter" idx="10"/>
          </p:nvPr>
        </p:nvSpPr>
        <p:spPr/>
        <p:txBody>
          <a:bodyPr/>
          <a:lstStyle/>
          <a:p>
            <a:fld id="{F2870459-0493-40D6-B4BD-F3A43EE9D506}" type="slidenum">
              <a:rPr lang="en-US" smtClean="0"/>
              <a:t>2</a:t>
            </a:fld>
            <a:endParaRPr lang="en-US" dirty="0"/>
          </a:p>
        </p:txBody>
      </p:sp>
    </p:spTree>
    <p:extLst>
      <p:ext uri="{BB962C8B-B14F-4D97-AF65-F5344CB8AC3E}">
        <p14:creationId xmlns:p14="http://schemas.microsoft.com/office/powerpoint/2010/main" val="2001087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understand the differences between achievement and growth, let’s start first with a simple definition of achievement. </a:t>
            </a:r>
          </a:p>
          <a:p>
            <a:endParaRPr lang="en-US" baseline="0" dirty="0" smtClean="0"/>
          </a:p>
          <a:p>
            <a:r>
              <a:rPr lang="en-US" baseline="0" dirty="0" smtClean="0"/>
              <a:t>Achievement or proficiency or status is a one-time snapshot measurement of a student’s academic performance in a subject area like ELA or Mathematics. </a:t>
            </a:r>
          </a:p>
          <a:p>
            <a:endParaRPr lang="en-US" baseline="0" dirty="0" smtClean="0"/>
          </a:p>
          <a:p>
            <a:r>
              <a:rPr lang="en-US" baseline="0" dirty="0" smtClean="0"/>
              <a:t>Growth on the other hand is about the change in that achievement score for the </a:t>
            </a:r>
            <a:r>
              <a:rPr lang="en-US" b="1" baseline="0" dirty="0" smtClean="0"/>
              <a:t>same student </a:t>
            </a:r>
            <a:r>
              <a:rPr lang="en-US" baseline="0" dirty="0" smtClean="0"/>
              <a:t>between two or more points in time.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2870459-0493-40D6-B4BD-F3A43EE9D506}" type="slidenum">
              <a:rPr lang="en-US" smtClean="0"/>
              <a:t>3</a:t>
            </a:fld>
            <a:endParaRPr lang="en-US" dirty="0"/>
          </a:p>
        </p:txBody>
      </p:sp>
    </p:spTree>
    <p:extLst>
      <p:ext uri="{BB962C8B-B14F-4D97-AF65-F5344CB8AC3E}">
        <p14:creationId xmlns:p14="http://schemas.microsoft.com/office/powerpoint/2010/main" val="3628736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a:r>
            <a:r>
              <a:rPr lang="en-US" baseline="0" dirty="0" smtClean="0"/>
              <a:t>at three ways to understand change in performance.</a:t>
            </a:r>
          </a:p>
          <a:p>
            <a:endParaRPr lang="en-US" baseline="0" dirty="0" smtClean="0"/>
          </a:p>
          <a:p>
            <a:pPr marL="0" indent="0">
              <a:buNone/>
            </a:pPr>
            <a:r>
              <a:rPr lang="en-US" baseline="0" dirty="0" smtClean="0"/>
              <a:t>The first, Achievement change, simply compares student achievement for the same grade across years. For example, a superintendent may say that the proficiency rate of students in grade 4 in our district has increased from 50% in one year to 53% in the next year, an improvement of 3 percentage points. While that is technically accurate, this approach is actually comparing the performance of two different groups of fourth graders. The difference in performance between the two groups may be due to the fact that the groups are different to begin with; may be the higher performing group of fourth graders just started off higher.</a:t>
            </a:r>
          </a:p>
          <a:p>
            <a:pPr marL="0" indent="0">
              <a:buNone/>
            </a:pPr>
            <a:endParaRPr lang="en-US" baseline="0" dirty="0" smtClean="0"/>
          </a:p>
          <a:p>
            <a:pPr marL="0" indent="0">
              <a:buNone/>
            </a:pPr>
            <a:r>
              <a:rPr lang="en-US" baseline="0" dirty="0" smtClean="0"/>
              <a:t>The second approach is something we refer to as the “rough cohort” approach. In this approach, for example, a superintendent may compare the proficiency rate of this year’s </a:t>
            </a:r>
            <a:r>
              <a:rPr lang="en-US" b="1" u="sng" baseline="0" dirty="0" smtClean="0"/>
              <a:t>fourth</a:t>
            </a:r>
            <a:r>
              <a:rPr lang="en-US" baseline="0" dirty="0" smtClean="0"/>
              <a:t> graders to that of last year’s </a:t>
            </a:r>
            <a:r>
              <a:rPr lang="en-US" b="1" u="sng" baseline="0" dirty="0" smtClean="0"/>
              <a:t>third </a:t>
            </a:r>
            <a:r>
              <a:rPr lang="en-US" baseline="0" dirty="0" smtClean="0"/>
              <a:t>graders. If your district experiences little student mobility and almost all students are promoted from one grade to the next each year, most of the students will be the same across years. However, if your district experiences high student mobility, a greater percentage of students across the two years will be different.</a:t>
            </a:r>
          </a:p>
          <a:p>
            <a:pPr marL="0" indent="0">
              <a:buNone/>
            </a:pPr>
            <a:endParaRPr lang="en-US" baseline="0" dirty="0" smtClean="0"/>
          </a:p>
          <a:p>
            <a:pPr marL="0" indent="0">
              <a:buNone/>
            </a:pPr>
            <a:r>
              <a:rPr lang="en-US" baseline="0" dirty="0" smtClean="0"/>
              <a:t>The last approach presented here, the matched student cohort growth, compares the achievement of the same student from one grade in year 1 to the next higher grade in year 2. This is generally considered as the gold standard for growth because there are no mismatched students; only those students who are matched across years are included in this calculation. The matched approach allows us to quantify the amount of growth achieved by the same students from near the end of one grade, to the end of the next grade – a good measure of curriculum and instructional effectiveness. </a:t>
            </a:r>
          </a:p>
          <a:p>
            <a:pPr marL="0" indent="0">
              <a:buNone/>
            </a:pPr>
            <a:endParaRPr lang="en-US" baseline="0" dirty="0" smtClean="0"/>
          </a:p>
          <a:p>
            <a:pPr marL="0" indent="0">
              <a:buNone/>
            </a:pPr>
            <a:endParaRPr lang="en-US" baseline="0" dirty="0" smtClean="0"/>
          </a:p>
        </p:txBody>
      </p:sp>
      <p:sp>
        <p:nvSpPr>
          <p:cNvPr id="4" name="Header Placeholder 3"/>
          <p:cNvSpPr>
            <a:spLocks noGrp="1"/>
          </p:cNvSpPr>
          <p:nvPr>
            <p:ph type="hdr" sz="quarter" idx="10"/>
          </p:nvPr>
        </p:nvSpPr>
        <p:spPr/>
        <p:txBody>
          <a:bodyPr/>
          <a:lstStyle/>
          <a:p>
            <a:r>
              <a:rPr lang="en-US" dirty="0" smtClean="0"/>
              <a:t>CT SAT School Day Presentation</a:t>
            </a:r>
            <a:endParaRPr lang="en-US" dirty="0"/>
          </a:p>
        </p:txBody>
      </p:sp>
      <p:sp>
        <p:nvSpPr>
          <p:cNvPr id="5" name="Date Placeholder 4"/>
          <p:cNvSpPr>
            <a:spLocks noGrp="1"/>
          </p:cNvSpPr>
          <p:nvPr>
            <p:ph type="dt" idx="11"/>
          </p:nvPr>
        </p:nvSpPr>
        <p:spPr/>
        <p:txBody>
          <a:bodyPr/>
          <a:lstStyle/>
          <a:p>
            <a:fld id="{E3565090-3FC6-463A-B28C-2A715D5EC415}" type="datetime1">
              <a:rPr lang="en-US" smtClean="0"/>
              <a:t>2/16/2017</a:t>
            </a:fld>
            <a:endParaRPr lang="en-US" dirty="0"/>
          </a:p>
        </p:txBody>
      </p:sp>
      <p:sp>
        <p:nvSpPr>
          <p:cNvPr id="6" name="Slide Number Placeholder 5"/>
          <p:cNvSpPr>
            <a:spLocks noGrp="1"/>
          </p:cNvSpPr>
          <p:nvPr>
            <p:ph type="sldNum" sz="quarter" idx="12"/>
          </p:nvPr>
        </p:nvSpPr>
        <p:spPr/>
        <p:txBody>
          <a:bodyPr/>
          <a:lstStyle/>
          <a:p>
            <a:fld id="{86E305A8-C9BE-4F26-A50F-D51A61D6DB80}" type="slidenum">
              <a:rPr lang="en-US" smtClean="0"/>
              <a:t>4</a:t>
            </a:fld>
            <a:endParaRPr lang="en-US" dirty="0"/>
          </a:p>
        </p:txBody>
      </p:sp>
    </p:spTree>
    <p:extLst>
      <p:ext uri="{BB962C8B-B14F-4D97-AF65-F5344CB8AC3E}">
        <p14:creationId xmlns:p14="http://schemas.microsoft.com/office/powerpoint/2010/main" val="876242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is Connecticut approach to measuring growth?</a:t>
            </a:r>
          </a:p>
          <a:p>
            <a:endParaRPr lang="en-US" dirty="0" smtClean="0"/>
          </a:p>
          <a:p>
            <a:r>
              <a:rPr lang="en-US" dirty="0" smtClean="0"/>
              <a:t>Connecticut’s growth model uses</a:t>
            </a:r>
            <a:r>
              <a:rPr lang="en-US" baseline="0" dirty="0" smtClean="0"/>
              <a:t> the matched student cohort growth approach.</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approach is very similar to the one used in the past with the Connecticut Mastery Test or CMT.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approach is criterion referenced in that the amount of growth made by a student from one year to the next is evaluated against a fixed standard – or criterion – and not against how other students grew.</a:t>
            </a:r>
          </a:p>
          <a:p>
            <a:endParaRPr lang="en-US" baseline="0" dirty="0" smtClean="0"/>
          </a:p>
          <a:p>
            <a:r>
              <a:rPr lang="en-US" baseline="0" dirty="0" smtClean="0"/>
              <a:t>This criterion is based on the Smarter Balanced Vertical Scale for ELA and Mathematics, a scale that spans the grades from 3 through 8. The ELA and Math scales range from around two thousand one hundred to two thousand eight hundred.</a:t>
            </a:r>
          </a:p>
          <a:p>
            <a:endParaRPr lang="en-US" baseline="0" dirty="0" smtClean="0"/>
          </a:p>
          <a:p>
            <a:r>
              <a:rPr lang="en-US" baseline="0" dirty="0" smtClean="0"/>
              <a:t>The growth model preserves the concept of the Smarter Balanced achievement levels to support interpretation.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 provides targets and an approach to evaluating growth against those targets that are both ambitious yet achievable for each and every student.</a:t>
            </a:r>
          </a:p>
          <a:p>
            <a:endParaRPr lang="en-US" baseline="0" dirty="0" smtClean="0"/>
          </a:p>
          <a:p>
            <a:r>
              <a:rPr lang="en-US" baseline="0" dirty="0" smtClean="0"/>
              <a:t>It expects all students to grow, including those in the highest achievement levels of 3 and 4.</a:t>
            </a:r>
          </a:p>
          <a:p>
            <a:endParaRPr lang="en-US" baseline="0" dirty="0" smtClean="0"/>
          </a:p>
          <a:p>
            <a:r>
              <a:rPr lang="en-US" baseline="0" dirty="0" smtClean="0"/>
              <a:t>The individual student growth can be aggregated for group level results.</a:t>
            </a:r>
          </a:p>
          <a:p>
            <a:endParaRPr lang="en-US" baseline="0" dirty="0" smtClean="0"/>
          </a:p>
          <a:p>
            <a:r>
              <a:rPr lang="en-US" baseline="0" dirty="0" smtClean="0"/>
              <a:t>This model was reviewed multiple times with Connecticut’s Technical Advisory Committee which is a group of psychometric experts from around the country.</a:t>
            </a:r>
            <a:endParaRPr lang="en-US" dirty="0"/>
          </a:p>
        </p:txBody>
      </p:sp>
      <p:sp>
        <p:nvSpPr>
          <p:cNvPr id="4" name="Slide Number Placeholder 3"/>
          <p:cNvSpPr>
            <a:spLocks noGrp="1"/>
          </p:cNvSpPr>
          <p:nvPr>
            <p:ph type="sldNum" sz="quarter" idx="10"/>
          </p:nvPr>
        </p:nvSpPr>
        <p:spPr/>
        <p:txBody>
          <a:bodyPr/>
          <a:lstStyle/>
          <a:p>
            <a:fld id="{F2870459-0493-40D6-B4BD-F3A43EE9D506}" type="slidenum">
              <a:rPr lang="en-US" smtClean="0"/>
              <a:t>5</a:t>
            </a:fld>
            <a:endParaRPr lang="en-US" dirty="0"/>
          </a:p>
        </p:txBody>
      </p:sp>
    </p:spTree>
    <p:extLst>
      <p:ext uri="{BB962C8B-B14F-4D97-AF65-F5344CB8AC3E}">
        <p14:creationId xmlns:p14="http://schemas.microsoft.com/office/powerpoint/2010/main" val="1030582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smtClean="0"/>
              <a:t>Now let’s look at the </a:t>
            </a:r>
            <a:r>
              <a:rPr lang="en-US" baseline="0" dirty="0" smtClean="0"/>
              <a:t>factors that are considered when establishing these ambitious yet achievable growth targets.</a:t>
            </a:r>
          </a:p>
          <a:p>
            <a:endParaRPr lang="en-US" baseline="0" dirty="0" smtClean="0"/>
          </a:p>
          <a:p>
            <a:r>
              <a:rPr lang="en-US" baseline="0" dirty="0" smtClean="0"/>
              <a:t>Three main factors were considered.</a:t>
            </a:r>
          </a:p>
          <a:p>
            <a:endParaRPr lang="en-US" baseline="0" dirty="0" smtClean="0"/>
          </a:p>
          <a:p>
            <a:r>
              <a:rPr lang="en-US" baseline="0" dirty="0" smtClean="0"/>
              <a:t>The first is the actual amount of growth achieved by students from 2014-15 to 2015-16. This growth was evaluated for students who started at different levels of performance on the vertical scale. Such a segmented analysis is done because we know that students at different levels of achievement on the vertical scale often exhibit different amounts of growth. Therefore, we wanted to ensure that the targets that are established are achievable for all students.</a:t>
            </a:r>
          </a:p>
          <a:p>
            <a:endParaRPr lang="en-US" dirty="0" smtClean="0"/>
          </a:p>
          <a:p>
            <a:r>
              <a:rPr lang="en-US" dirty="0" smtClean="0"/>
              <a:t>The second factor we considered is measurement error. Psychometric theory tell us that a</a:t>
            </a:r>
            <a:r>
              <a:rPr lang="en-US" baseline="0" dirty="0" smtClean="0"/>
              <a:t> test score is an estimate of a student’s achievement and comes with a certain amount of measurement error. When calculating growth, we are comparing test scores from two tests, each of which has some error. Therefore, when establishing growth targets, we considered whether the growth expectations exceed the combined average standard error from both tests.</a:t>
            </a:r>
          </a:p>
          <a:p>
            <a:endParaRPr lang="en-US" baseline="0" dirty="0" smtClean="0"/>
          </a:p>
          <a:p>
            <a:r>
              <a:rPr lang="en-US" baseline="0" dirty="0" smtClean="0"/>
              <a:t>The third factor we considered was whether the targets put students on a path to higher levels of achievement in future years. </a:t>
            </a:r>
          </a:p>
          <a:p>
            <a:endParaRPr lang="en-US" baseline="0" dirty="0" smtClean="0"/>
          </a:p>
          <a:p>
            <a:r>
              <a:rPr lang="en-US" baseline="0" dirty="0" smtClean="0"/>
              <a:t>The targets that were ultimately established were achieved by approximately 40 percent of </a:t>
            </a:r>
            <a:r>
              <a:rPr lang="en-US" baseline="0" smtClean="0"/>
              <a:t>the matched students</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F2870459-0493-40D6-B4BD-F3A43EE9D506}" type="slidenum">
              <a:rPr lang="en-US" smtClean="0"/>
              <a:t>6</a:t>
            </a:fld>
            <a:endParaRPr lang="en-US" dirty="0"/>
          </a:p>
        </p:txBody>
      </p:sp>
    </p:spTree>
    <p:extLst>
      <p:ext uri="{BB962C8B-B14F-4D97-AF65-F5344CB8AC3E}">
        <p14:creationId xmlns:p14="http://schemas.microsoft.com/office/powerpoint/2010/main" val="3472016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This</a:t>
            </a:r>
            <a:r>
              <a:rPr lang="en-US" sz="1200" b="0" i="0" u="none" strike="noStrike" kern="1200" baseline="0" dirty="0" smtClean="0">
                <a:solidFill>
                  <a:schemeClr val="tx1"/>
                </a:solidFill>
                <a:effectLst/>
                <a:latin typeface="+mn-lt"/>
                <a:ea typeface="+mn-ea"/>
                <a:cs typeface="+mn-cs"/>
              </a:rPr>
              <a:t> is the annual growth target table for English language arts. Notice the four Smarter Balanced achievement levels on the very top. Also note that each level is divided into two categories: low and high – to yield eight total categories for each grade. The scale score range for each category within each grade is listed in the corresponding cell along with the requisite amount of scale score growth that is expected.</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effectLst/>
                <a:latin typeface="+mn-lt"/>
                <a:ea typeface="+mn-ea"/>
                <a:cs typeface="+mn-cs"/>
              </a:rPr>
              <a:t>Here’s how you determine the growth target amount for a student.</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effectLst/>
                <a:latin typeface="+mn-lt"/>
                <a:ea typeface="+mn-ea"/>
                <a:cs typeface="+mn-cs"/>
              </a:rPr>
              <a:t>Let’s say a 3</a:t>
            </a:r>
            <a:r>
              <a:rPr lang="en-US" sz="1200" b="0" i="0" u="none" strike="noStrike" kern="1200" baseline="30000" dirty="0" smtClean="0">
                <a:solidFill>
                  <a:schemeClr val="tx1"/>
                </a:solidFill>
                <a:effectLst/>
                <a:latin typeface="+mn-lt"/>
                <a:ea typeface="+mn-ea"/>
                <a:cs typeface="+mn-cs"/>
              </a:rPr>
              <a:t>rd</a:t>
            </a:r>
            <a:r>
              <a:rPr lang="en-US" sz="1200" b="0" i="0" u="none" strike="noStrike" kern="1200" baseline="0" dirty="0" smtClean="0">
                <a:solidFill>
                  <a:schemeClr val="tx1"/>
                </a:solidFill>
                <a:effectLst/>
                <a:latin typeface="+mn-lt"/>
                <a:ea typeface="+mn-ea"/>
                <a:cs typeface="+mn-cs"/>
              </a:rPr>
              <a:t> grader has a Smarter Balanced ELA vertical scale score of 2350 in the first year.</a:t>
            </a:r>
          </a:p>
          <a:p>
            <a:r>
              <a:rPr lang="en-US" sz="1200" b="0" i="0" u="none" strike="noStrike" kern="1200" baseline="0" dirty="0" smtClean="0">
                <a:solidFill>
                  <a:schemeClr val="tx1"/>
                </a:solidFill>
                <a:effectLst/>
                <a:latin typeface="+mn-lt"/>
                <a:ea typeface="+mn-ea"/>
                <a:cs typeface="+mn-cs"/>
              </a:rPr>
              <a:t>This places the student in the High Level 1 category in Grade 3.</a:t>
            </a:r>
          </a:p>
          <a:p>
            <a:r>
              <a:rPr lang="en-US" sz="1200" b="0" i="0" u="none" strike="noStrike" kern="1200" baseline="0" dirty="0" smtClean="0">
                <a:solidFill>
                  <a:schemeClr val="tx1"/>
                </a:solidFill>
                <a:effectLst/>
                <a:latin typeface="+mn-lt"/>
                <a:ea typeface="+mn-ea"/>
                <a:cs typeface="+mn-cs"/>
              </a:rPr>
              <a:t>By the end of grade 4, this student will be expected to grow 71 points from 2350 or achieve a vertical scale score of 2421.</a:t>
            </a:r>
          </a:p>
          <a:p>
            <a:endParaRPr lang="en-US" sz="1200" b="0" i="0" u="none" strike="noStrike" kern="1200" baseline="0" dirty="0" smtClean="0">
              <a:solidFill>
                <a:schemeClr val="tx1"/>
              </a:solidFill>
              <a:effectLst/>
              <a:latin typeface="+mn-lt"/>
              <a:ea typeface="+mn-ea"/>
              <a:cs typeface="+mn-cs"/>
            </a:endParaRPr>
          </a:p>
          <a:p>
            <a:r>
              <a:rPr lang="en-US" dirty="0" smtClean="0"/>
              <a:t>Let’s take another</a:t>
            </a:r>
            <a:r>
              <a:rPr lang="en-US" baseline="0" dirty="0" smtClean="0"/>
              <a:t> example. Let’s look at a 6</a:t>
            </a:r>
            <a:r>
              <a:rPr lang="en-US" baseline="30000" dirty="0" smtClean="0"/>
              <a:t>th</a:t>
            </a:r>
            <a:r>
              <a:rPr lang="en-US" baseline="0" dirty="0" smtClean="0"/>
              <a:t> grader with a Smarter Balanced ELA score of 2460.</a:t>
            </a:r>
          </a:p>
          <a:p>
            <a:r>
              <a:rPr lang="en-US" baseline="0" dirty="0" smtClean="0"/>
              <a:t>This places the student in Low Level 3 in Grade 6.</a:t>
            </a:r>
          </a:p>
          <a:p>
            <a:r>
              <a:rPr lang="en-US" baseline="0" dirty="0" smtClean="0"/>
              <a:t>By the end of grade 7, this student is expected to grow 53 points from 2460 or achieve a vertical scale score of 2513.</a:t>
            </a:r>
          </a:p>
          <a:p>
            <a:endParaRPr lang="en-US" baseline="0" dirty="0" smtClean="0"/>
          </a:p>
        </p:txBody>
      </p:sp>
      <p:sp>
        <p:nvSpPr>
          <p:cNvPr id="4" name="Slide Number Placeholder 3"/>
          <p:cNvSpPr>
            <a:spLocks noGrp="1"/>
          </p:cNvSpPr>
          <p:nvPr>
            <p:ph type="sldNum" sz="quarter" idx="10"/>
          </p:nvPr>
        </p:nvSpPr>
        <p:spPr/>
        <p:txBody>
          <a:bodyPr/>
          <a:lstStyle/>
          <a:p>
            <a:fld id="{F2870459-0493-40D6-B4BD-F3A43EE9D506}" type="slidenum">
              <a:rPr lang="en-US" smtClean="0"/>
              <a:t>7</a:t>
            </a:fld>
            <a:endParaRPr lang="en-US" dirty="0"/>
          </a:p>
        </p:txBody>
      </p:sp>
    </p:spTree>
    <p:extLst>
      <p:ext uri="{BB962C8B-B14F-4D97-AF65-F5344CB8AC3E}">
        <p14:creationId xmlns:p14="http://schemas.microsoft.com/office/powerpoint/2010/main" val="432574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And this</a:t>
            </a:r>
            <a:r>
              <a:rPr lang="en-US" sz="1200" b="0" i="0" u="none" strike="noStrike" kern="1200" baseline="0" dirty="0" smtClean="0">
                <a:solidFill>
                  <a:schemeClr val="tx1"/>
                </a:solidFill>
                <a:effectLst/>
                <a:latin typeface="+mn-lt"/>
                <a:ea typeface="+mn-ea"/>
                <a:cs typeface="+mn-cs"/>
              </a:rPr>
              <a:t> is the annual growth target table for Mathematics that should be read in the same manner as the ELA table.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It is expected that these growth targets will remain in place for at least three years.</a:t>
            </a:r>
          </a:p>
          <a:p>
            <a:endParaRPr lang="en-US" dirty="0" smtClean="0"/>
          </a:p>
        </p:txBody>
      </p:sp>
      <p:sp>
        <p:nvSpPr>
          <p:cNvPr id="4" name="Slide Number Placeholder 3"/>
          <p:cNvSpPr>
            <a:spLocks noGrp="1"/>
          </p:cNvSpPr>
          <p:nvPr>
            <p:ph type="sldNum" sz="quarter" idx="10"/>
          </p:nvPr>
        </p:nvSpPr>
        <p:spPr/>
        <p:txBody>
          <a:bodyPr/>
          <a:lstStyle/>
          <a:p>
            <a:fld id="{F2870459-0493-40D6-B4BD-F3A43EE9D506}" type="slidenum">
              <a:rPr lang="en-US" smtClean="0"/>
              <a:t>8</a:t>
            </a:fld>
            <a:endParaRPr lang="en-US" dirty="0"/>
          </a:p>
        </p:txBody>
      </p:sp>
    </p:spTree>
    <p:extLst>
      <p:ext uri="{BB962C8B-B14F-4D97-AF65-F5344CB8AC3E}">
        <p14:creationId xmlns:p14="http://schemas.microsoft.com/office/powerpoint/2010/main" val="1230360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look at an example of how the individual student level targets play out in the aggregate.</a:t>
            </a:r>
          </a:p>
          <a:p>
            <a:endParaRPr lang="en-US" dirty="0" smtClean="0"/>
          </a:p>
          <a:p>
            <a:r>
              <a:rPr lang="en-US" dirty="0" smtClean="0"/>
              <a:t>Let’s look at four students</a:t>
            </a:r>
            <a:r>
              <a:rPr lang="en-US" baseline="0" dirty="0" smtClean="0"/>
              <a:t> who have the exact same target of 60 points.</a:t>
            </a:r>
          </a:p>
          <a:p>
            <a:endParaRPr lang="en-US" baseline="0" dirty="0" smtClean="0"/>
          </a:p>
          <a:p>
            <a:r>
              <a:rPr lang="en-US" baseline="0" dirty="0" smtClean="0"/>
              <a:t>Student 1 grew 42 points from one year to the next. This student did not meet the target but achieved seventy percent of the target (42 out of 60 points).</a:t>
            </a:r>
          </a:p>
          <a:p>
            <a:endParaRPr lang="en-US" baseline="0" dirty="0" smtClean="0"/>
          </a:p>
          <a:p>
            <a:r>
              <a:rPr lang="en-US" baseline="0" dirty="0" smtClean="0"/>
              <a:t>Student 2 grew exactly 60 points. This student met the target, and achieved 100 percent of the target.</a:t>
            </a:r>
          </a:p>
          <a:p>
            <a:endParaRPr lang="en-US" baseline="0" dirty="0" smtClean="0"/>
          </a:p>
          <a:p>
            <a:r>
              <a:rPr lang="en-US" baseline="0" dirty="0" smtClean="0"/>
              <a:t>Student 3 grew 66 points. This student met the target and actually achieved 110 percent of the target.</a:t>
            </a:r>
          </a:p>
          <a:p>
            <a:endParaRPr lang="en-US" baseline="0" dirty="0" smtClean="0"/>
          </a:p>
          <a:p>
            <a:r>
              <a:rPr lang="en-US" baseline="0" dirty="0" smtClean="0"/>
              <a:t>Student 4 grew 36 points. This student did not meet the target but achieved 60 percent of the target.</a:t>
            </a:r>
          </a:p>
          <a:p>
            <a:endParaRPr lang="en-US" baseline="0" dirty="0" smtClean="0"/>
          </a:p>
          <a:p>
            <a:r>
              <a:rPr lang="en-US" baseline="0" dirty="0" smtClean="0"/>
              <a:t>Overall, the growth rate was 50 percent because 2 out of 4 students met their target. The average percentage of target achieved was 85%; that is the average of the individual student percentages of target achieved.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2870459-0493-40D6-B4BD-F3A43EE9D506}" type="slidenum">
              <a:rPr lang="en-US" smtClean="0"/>
              <a:t>9</a:t>
            </a:fld>
            <a:endParaRPr lang="en-US" dirty="0"/>
          </a:p>
        </p:txBody>
      </p:sp>
    </p:spTree>
    <p:extLst>
      <p:ext uri="{BB962C8B-B14F-4D97-AF65-F5344CB8AC3E}">
        <p14:creationId xmlns:p14="http://schemas.microsoft.com/office/powerpoint/2010/main" val="849184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5"/>
            <a:ext cx="2133600" cy="365125"/>
          </a:xfrm>
          <a:prstGeom prst="rect">
            <a:avLst/>
          </a:prstGeom>
        </p:spPr>
        <p:txBody>
          <a:bodyPr/>
          <a:lstStyle/>
          <a:p>
            <a:fld id="{E65D9E58-1D60-4602-918B-A13BD53E9C74}" type="datetime1">
              <a:rPr lang="en-US" smtClean="0"/>
              <a:t>2/16/2017</a:t>
            </a:fld>
            <a:endParaRPr lang="en-US" dirty="0"/>
          </a:p>
        </p:txBody>
      </p:sp>
      <p:sp>
        <p:nvSpPr>
          <p:cNvPr id="5" name="Footer Placeholder 4"/>
          <p:cNvSpPr>
            <a:spLocks noGrp="1"/>
          </p:cNvSpPr>
          <p:nvPr>
            <p:ph type="ftr" sz="quarter" idx="11"/>
          </p:nvPr>
        </p:nvSpPr>
        <p:spPr>
          <a:xfrm>
            <a:off x="3124200" y="6356355"/>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B53C300-C79D-4DCD-90CB-DC22F9E1BF7A}" type="slidenum">
              <a:rPr lang="en-US" smtClean="0"/>
              <a:t>‹#›</a:t>
            </a:fld>
            <a:endParaRPr lang="en-US" dirty="0"/>
          </a:p>
        </p:txBody>
      </p:sp>
    </p:spTree>
    <p:extLst>
      <p:ext uri="{BB962C8B-B14F-4D97-AF65-F5344CB8AC3E}">
        <p14:creationId xmlns:p14="http://schemas.microsoft.com/office/powerpoint/2010/main" val="42020001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5"/>
            <a:ext cx="2133600" cy="365125"/>
          </a:xfrm>
          <a:prstGeom prst="rect">
            <a:avLst/>
          </a:prstGeom>
        </p:spPr>
        <p:txBody>
          <a:bodyPr/>
          <a:lstStyle/>
          <a:p>
            <a:fld id="{97805DF9-A255-450B-AB09-3D5829F64518}" type="datetime1">
              <a:rPr lang="en-US" smtClean="0"/>
              <a:t>2/16/2017</a:t>
            </a:fld>
            <a:endParaRPr lang="en-US" dirty="0"/>
          </a:p>
        </p:txBody>
      </p:sp>
      <p:sp>
        <p:nvSpPr>
          <p:cNvPr id="5" name="Footer Placeholder 4"/>
          <p:cNvSpPr>
            <a:spLocks noGrp="1"/>
          </p:cNvSpPr>
          <p:nvPr>
            <p:ph type="ftr" sz="quarter" idx="11"/>
          </p:nvPr>
        </p:nvSpPr>
        <p:spPr>
          <a:xfrm>
            <a:off x="3124200" y="6356355"/>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B53C300-C79D-4DCD-90CB-DC22F9E1BF7A}" type="slidenum">
              <a:rPr lang="en-US" smtClean="0"/>
              <a:t>‹#›</a:t>
            </a:fld>
            <a:endParaRPr lang="en-US" dirty="0"/>
          </a:p>
        </p:txBody>
      </p:sp>
    </p:spTree>
    <p:extLst>
      <p:ext uri="{BB962C8B-B14F-4D97-AF65-F5344CB8AC3E}">
        <p14:creationId xmlns:p14="http://schemas.microsoft.com/office/powerpoint/2010/main" val="42913997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21793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332553" y="6019805"/>
            <a:ext cx="533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B53C300-C79D-4DCD-90CB-DC22F9E1BF7A}" type="slidenum">
              <a:rPr lang="en-US" smtClean="0"/>
              <a:t>‹#›</a:t>
            </a:fld>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314" y="5818135"/>
            <a:ext cx="1096963" cy="832417"/>
          </a:xfrm>
          <a:prstGeom prst="rect">
            <a:avLst/>
          </a:prstGeom>
        </p:spPr>
      </p:pic>
      <p:cxnSp>
        <p:nvCxnSpPr>
          <p:cNvPr id="8" name="Straight Connector 7"/>
          <p:cNvCxnSpPr/>
          <p:nvPr/>
        </p:nvCxnSpPr>
        <p:spPr>
          <a:xfrm>
            <a:off x="1303277"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716941" y="6374496"/>
            <a:ext cx="4220007" cy="230832"/>
          </a:xfrm>
          <a:prstGeom prst="rect">
            <a:avLst/>
          </a:prstGeom>
          <a:noFill/>
        </p:spPr>
        <p:txBody>
          <a:bodyPr wrap="square" rtlCol="0">
            <a:spAutoFit/>
          </a:bodyPr>
          <a:lstStyle/>
          <a:p>
            <a:pPr algn="r"/>
            <a:r>
              <a:rPr lang="en-US" sz="900" spc="38" dirty="0" smtClean="0">
                <a:solidFill>
                  <a:srgbClr val="002D73"/>
                </a:solidFill>
                <a:latin typeface="Times New Roman"/>
                <a:cs typeface="Times New Roman"/>
              </a:rPr>
              <a:t>CONNECTICUT STATE DEPARTMENT OF EDUCATION</a:t>
            </a:r>
            <a:endParaRPr lang="en-US" sz="900" spc="38" dirty="0">
              <a:solidFill>
                <a:srgbClr val="002D73"/>
              </a:solidFill>
              <a:latin typeface="Times New Roman"/>
              <a:cs typeface="Times New Roman"/>
            </a:endParaRPr>
          </a:p>
        </p:txBody>
      </p:sp>
    </p:spTree>
    <p:extLst>
      <p:ext uri="{BB962C8B-B14F-4D97-AF65-F5344CB8AC3E}">
        <p14:creationId xmlns:p14="http://schemas.microsoft.com/office/powerpoint/2010/main" val="292255903"/>
      </p:ext>
    </p:extLst>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hf hdr="0" ftr="0" dt="0"/>
  <p:txStyles>
    <p:titleStyle>
      <a:lvl1pPr algn="ctr" defTabSz="342892"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342892" rtl="0" eaLnBrk="1" latinLnBrk="0" hangingPunct="1">
        <a:spcBef>
          <a:spcPct val="20000"/>
        </a:spcBef>
        <a:buFont typeface="Arial"/>
        <a:buChar char="•"/>
        <a:defRPr sz="2400" kern="1200">
          <a:solidFill>
            <a:schemeClr val="tx1"/>
          </a:solidFill>
          <a:latin typeface="+mn-lt"/>
          <a:ea typeface="+mn-ea"/>
          <a:cs typeface="+mn-cs"/>
        </a:defRPr>
      </a:lvl1pPr>
      <a:lvl2pPr marL="557199" indent="-214308" algn="l" defTabSz="342892" rtl="0" eaLnBrk="1" latinLnBrk="0" hangingPunct="1">
        <a:spcBef>
          <a:spcPct val="20000"/>
        </a:spcBef>
        <a:buFont typeface="Arial"/>
        <a:buChar char="–"/>
        <a:defRPr sz="2100" kern="1200">
          <a:solidFill>
            <a:schemeClr val="tx1"/>
          </a:solidFill>
          <a:latin typeface="+mn-lt"/>
          <a:ea typeface="+mn-ea"/>
          <a:cs typeface="+mn-cs"/>
        </a:defRPr>
      </a:lvl2pPr>
      <a:lvl3pPr marL="857228" indent="-171446" algn="l" defTabSz="342892" rtl="0" eaLnBrk="1" latinLnBrk="0" hangingPunct="1">
        <a:spcBef>
          <a:spcPct val="20000"/>
        </a:spcBef>
        <a:buFont typeface="Arial"/>
        <a:buChar char="•"/>
        <a:defRPr sz="1800" kern="1200">
          <a:solidFill>
            <a:schemeClr val="tx1"/>
          </a:solidFill>
          <a:latin typeface="+mn-lt"/>
          <a:ea typeface="+mn-ea"/>
          <a:cs typeface="+mn-cs"/>
        </a:defRPr>
      </a:lvl3pPr>
      <a:lvl4pPr marL="1200120" indent="-171446" algn="l" defTabSz="342892" rtl="0" eaLnBrk="1" latinLnBrk="0" hangingPunct="1">
        <a:spcBef>
          <a:spcPct val="20000"/>
        </a:spcBef>
        <a:buFont typeface="Arial"/>
        <a:buChar char="–"/>
        <a:defRPr sz="1500" kern="1200">
          <a:solidFill>
            <a:schemeClr val="tx1"/>
          </a:solidFill>
          <a:latin typeface="+mn-lt"/>
          <a:ea typeface="+mn-ea"/>
          <a:cs typeface="+mn-cs"/>
        </a:defRPr>
      </a:lvl4pPr>
      <a:lvl5pPr marL="1543012"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audio" Target="../media/media10.wma"/><Relationship Id="rId2" Type="http://schemas.microsoft.com/office/2007/relationships/media" Target="../media/media10.wma"/><Relationship Id="rId1" Type="http://schemas.openxmlformats.org/officeDocument/2006/relationships/tags" Target="../tags/tag9.xml"/><Relationship Id="rId6" Type="http://schemas.openxmlformats.org/officeDocument/2006/relationships/image" Target="../media/image2.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media11.wma"/><Relationship Id="rId2" Type="http://schemas.microsoft.com/office/2007/relationships/media" Target="../media/media11.wma"/><Relationship Id="rId1" Type="http://schemas.openxmlformats.org/officeDocument/2006/relationships/tags" Target="../tags/tag10.xml"/><Relationship Id="rId6" Type="http://schemas.openxmlformats.org/officeDocument/2006/relationships/image" Target="../media/image2.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media12.wma"/><Relationship Id="rId2" Type="http://schemas.microsoft.com/office/2007/relationships/media" Target="../media/media12.wma"/><Relationship Id="rId1" Type="http://schemas.openxmlformats.org/officeDocument/2006/relationships/tags" Target="../tags/tag11.xml"/><Relationship Id="rId6" Type="http://schemas.openxmlformats.org/officeDocument/2006/relationships/image" Target="../media/image2.pn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media13.wma"/><Relationship Id="rId7" Type="http://schemas.openxmlformats.org/officeDocument/2006/relationships/image" Target="../media/image2.png"/><Relationship Id="rId2" Type="http://schemas.microsoft.com/office/2007/relationships/media" Target="../media/media13.wma"/><Relationship Id="rId1" Type="http://schemas.openxmlformats.org/officeDocument/2006/relationships/tags" Target="../tags/tag12.xml"/><Relationship Id="rId6" Type="http://schemas.openxmlformats.org/officeDocument/2006/relationships/hyperlink" Target="http://www.centerforpubliceducation.org/Main-Menu/Policies/Measuring-student-growth-At-a-glance#sthash.G62pnuPX.dpuf" TargetMode="Externa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media14.wma"/><Relationship Id="rId2" Type="http://schemas.microsoft.com/office/2007/relationships/media" Target="../media/media14.wma"/><Relationship Id="rId1" Type="http://schemas.openxmlformats.org/officeDocument/2006/relationships/tags" Target="../tags/tag13.xml"/><Relationship Id="rId6" Type="http://schemas.openxmlformats.org/officeDocument/2006/relationships/image" Target="../media/image2.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media2.wma"/><Relationship Id="rId2" Type="http://schemas.microsoft.com/office/2007/relationships/media" Target="../media/media2.wma"/><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wma"/><Relationship Id="rId2" Type="http://schemas.microsoft.com/office/2007/relationships/media" Target="../media/media3.wma"/><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wma"/><Relationship Id="rId2" Type="http://schemas.microsoft.com/office/2007/relationships/media" Target="../media/media4.wma"/><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5.wma"/><Relationship Id="rId2" Type="http://schemas.microsoft.com/office/2007/relationships/media" Target="../media/media5.wma"/><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6.wma"/><Relationship Id="rId2" Type="http://schemas.microsoft.com/office/2007/relationships/media" Target="../media/media6.wma"/><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media7.wma"/><Relationship Id="rId2" Type="http://schemas.microsoft.com/office/2007/relationships/media" Target="../media/media7.wma"/><Relationship Id="rId1" Type="http://schemas.openxmlformats.org/officeDocument/2006/relationships/tags" Target="../tags/tag7.xml"/><Relationship Id="rId6" Type="http://schemas.openxmlformats.org/officeDocument/2006/relationships/image" Target="../media/image2.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audio" Target="../media/media9.wma"/><Relationship Id="rId7" Type="http://schemas.openxmlformats.org/officeDocument/2006/relationships/image" Target="../media/image2.png"/><Relationship Id="rId2" Type="http://schemas.microsoft.com/office/2007/relationships/media" Target="../media/media9.wma"/><Relationship Id="rId1" Type="http://schemas.openxmlformats.org/officeDocument/2006/relationships/tags" Target="../tags/tag8.xml"/><Relationship Id="rId6" Type="http://schemas.openxmlformats.org/officeDocument/2006/relationships/chart" Target="../charts/chart1.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90550"/>
            <a:ext cx="7772400" cy="3295650"/>
          </a:xfrm>
        </p:spPr>
        <p:txBody>
          <a:bodyPr>
            <a:normAutofit/>
          </a:bodyPr>
          <a:lstStyle/>
          <a:p>
            <a:r>
              <a:rPr lang="en-US" dirty="0" smtClean="0"/>
              <a:t>Connecticut’s Growth Model</a:t>
            </a:r>
            <a:br>
              <a:rPr lang="en-US" dirty="0" smtClean="0"/>
            </a:br>
            <a:r>
              <a:rPr lang="en-US" dirty="0" smtClean="0"/>
              <a:t>for the </a:t>
            </a:r>
            <a:br>
              <a:rPr lang="en-US" dirty="0" smtClean="0"/>
            </a:br>
            <a:r>
              <a:rPr lang="en-US" dirty="0" smtClean="0"/>
              <a:t>Smarter Balanced Summative Assessments:</a:t>
            </a:r>
            <a:br>
              <a:rPr lang="en-US" dirty="0" smtClean="0"/>
            </a:br>
            <a:r>
              <a:rPr lang="en-US" dirty="0" smtClean="0"/>
              <a:t/>
            </a:r>
            <a:br>
              <a:rPr lang="en-US" dirty="0" smtClean="0"/>
            </a:br>
            <a:r>
              <a:rPr lang="en-US" dirty="0" smtClean="0"/>
              <a:t>English Language Arts (ELA) and Mathematics</a:t>
            </a:r>
            <a:endParaRPr lang="en-US" dirty="0"/>
          </a:p>
        </p:txBody>
      </p:sp>
      <p:sp>
        <p:nvSpPr>
          <p:cNvPr id="13" name="Subtitle 12"/>
          <p:cNvSpPr>
            <a:spLocks noGrp="1"/>
          </p:cNvSpPr>
          <p:nvPr>
            <p:ph type="subTitle" idx="1"/>
          </p:nvPr>
        </p:nvSpPr>
        <p:spPr/>
        <p:txBody>
          <a:bodyPr/>
          <a:lstStyle/>
          <a:p>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3" name="Slide Number Placeholder 2"/>
          <p:cNvSpPr>
            <a:spLocks noGrp="1"/>
          </p:cNvSpPr>
          <p:nvPr>
            <p:ph type="sldNum" sz="quarter" idx="12"/>
          </p:nvPr>
        </p:nvSpPr>
        <p:spPr/>
        <p:txBody>
          <a:bodyPr/>
          <a:lstStyle/>
          <a:p>
            <a:fld id="{E1CB42CA-EA98-4EB9-A20A-1609F5F2CFAD}" type="slidenum">
              <a:rPr lang="en-US" smtClean="0"/>
              <a:pPr/>
              <a:t>1</a:t>
            </a:fld>
            <a:endParaRPr lang="en-US" dirty="0"/>
          </a:p>
        </p:txBody>
      </p:sp>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188360152"/>
      </p:ext>
    </p:extLst>
  </p:cSld>
  <p:clrMapOvr>
    <a:masterClrMapping/>
  </p:clrMapOvr>
  <mc:AlternateContent xmlns:mc="http://schemas.openxmlformats.org/markup-compatibility/2006" xmlns:p14="http://schemas.microsoft.com/office/powerpoint/2010/main">
    <mc:Choice Requires="p14">
      <p:transition spd="slow" p14:dur="2000" advTm="29610"/>
    </mc:Choice>
    <mc:Fallback xmlns="">
      <p:transition spd="slow" advTm="296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Two Aggregate Outcome Metrics</a:t>
            </a:r>
            <a:endParaRPr lang="en-US" dirty="0"/>
          </a:p>
        </p:txBody>
      </p:sp>
      <p:sp>
        <p:nvSpPr>
          <p:cNvPr id="4" name="Slide Number Placeholder 3"/>
          <p:cNvSpPr>
            <a:spLocks noGrp="1"/>
          </p:cNvSpPr>
          <p:nvPr>
            <p:ph type="sldNum" sz="quarter" idx="12"/>
          </p:nvPr>
        </p:nvSpPr>
        <p:spPr/>
        <p:txBody>
          <a:bodyPr/>
          <a:lstStyle/>
          <a:p>
            <a:fld id="{EB53C300-C79D-4DCD-90CB-DC22F9E1BF7A}" type="slidenum">
              <a:rPr lang="en-US" smtClean="0"/>
              <a:pPr/>
              <a:t>10</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8641951"/>
              </p:ext>
            </p:extLst>
          </p:nvPr>
        </p:nvGraphicFramePr>
        <p:xfrm>
          <a:off x="101601" y="1426021"/>
          <a:ext cx="8897256" cy="4205520"/>
        </p:xfrm>
        <a:graphic>
          <a:graphicData uri="http://schemas.openxmlformats.org/drawingml/2006/table">
            <a:tbl>
              <a:tblPr firstRow="1" bandRow="1">
                <a:tableStyleId>{5C22544A-7EE6-4342-B048-85BDC9FD1C3A}</a:tableStyleId>
              </a:tblPr>
              <a:tblGrid>
                <a:gridCol w="1727199">
                  <a:extLst>
                    <a:ext uri="{9D8B030D-6E8A-4147-A177-3AD203B41FA5}">
                      <a16:colId xmlns:a16="http://schemas.microsoft.com/office/drawing/2014/main" val="20000"/>
                    </a:ext>
                  </a:extLst>
                </a:gridCol>
                <a:gridCol w="3494250">
                  <a:extLst>
                    <a:ext uri="{9D8B030D-6E8A-4147-A177-3AD203B41FA5}">
                      <a16:colId xmlns:a16="http://schemas.microsoft.com/office/drawing/2014/main" val="20001"/>
                    </a:ext>
                  </a:extLst>
                </a:gridCol>
                <a:gridCol w="3675807">
                  <a:extLst>
                    <a:ext uri="{9D8B030D-6E8A-4147-A177-3AD203B41FA5}">
                      <a16:colId xmlns:a16="http://schemas.microsoft.com/office/drawing/2014/main" val="20002"/>
                    </a:ext>
                  </a:extLst>
                </a:gridCol>
              </a:tblGrid>
              <a:tr h="700920">
                <a:tc>
                  <a:txBody>
                    <a:bodyPr/>
                    <a:lstStyle/>
                    <a:p>
                      <a:endParaRPr lang="en-US" sz="1800" b="1" dirty="0"/>
                    </a:p>
                  </a:txBody>
                  <a:tcPr anchor="ctr"/>
                </a:tc>
                <a:tc>
                  <a:txBody>
                    <a:bodyPr/>
                    <a:lstStyle/>
                    <a:p>
                      <a:pPr algn="ctr"/>
                      <a:r>
                        <a:rPr lang="en-US" sz="1800" b="1" dirty="0" smtClean="0"/>
                        <a:t>Growth Rate </a:t>
                      </a:r>
                      <a:endParaRPr lang="en-US" sz="1800" dirty="0"/>
                    </a:p>
                  </a:txBody>
                  <a:tcPr anchor="ctr"/>
                </a:tc>
                <a:tc>
                  <a:txBody>
                    <a:bodyPr/>
                    <a:lstStyle/>
                    <a:p>
                      <a:pPr algn="ctr"/>
                      <a:r>
                        <a:rPr lang="en-US" sz="1800" dirty="0" smtClean="0"/>
                        <a:t>Percentage of Target Achieved</a:t>
                      </a:r>
                      <a:endParaRPr lang="en-US" sz="1800" dirty="0"/>
                    </a:p>
                  </a:txBody>
                  <a:tcPr anchor="ctr"/>
                </a:tc>
                <a:extLst>
                  <a:ext uri="{0D108BD9-81ED-4DB2-BD59-A6C34878D82A}">
                    <a16:rowId xmlns:a16="http://schemas.microsoft.com/office/drawing/2014/main" val="10000"/>
                  </a:ext>
                </a:extLst>
              </a:tr>
              <a:tr h="700920">
                <a:tc>
                  <a:txBody>
                    <a:bodyPr/>
                    <a:lstStyle/>
                    <a:p>
                      <a:r>
                        <a:rPr lang="en-US" sz="1800" b="1" dirty="0" smtClean="0"/>
                        <a:t>Measure?</a:t>
                      </a:r>
                      <a:endParaRPr lang="en-US" sz="1800" b="1" dirty="0"/>
                    </a:p>
                  </a:txBody>
                  <a:tcPr anchor="ctr"/>
                </a:tc>
                <a:tc>
                  <a:txBody>
                    <a:bodyPr/>
                    <a:lstStyle/>
                    <a:p>
                      <a:r>
                        <a:rPr lang="en-US" sz="1800" dirty="0" smtClean="0"/>
                        <a:t>Percentage of students meeting  their respective growth target</a:t>
                      </a:r>
                      <a:endParaRPr lang="en-US" sz="1800" dirty="0"/>
                    </a:p>
                  </a:txBody>
                  <a:tcPr anchor="ctr"/>
                </a:tc>
                <a:tc>
                  <a:txBody>
                    <a:bodyPr/>
                    <a:lstStyle/>
                    <a:p>
                      <a:r>
                        <a:rPr lang="en-US" sz="1800" dirty="0" smtClean="0"/>
                        <a:t>Average percentage of growth target achieved for all students</a:t>
                      </a:r>
                      <a:endParaRPr lang="en-US" sz="1800" dirty="0"/>
                    </a:p>
                  </a:txBody>
                  <a:tcPr anchor="ctr"/>
                </a:tc>
                <a:extLst>
                  <a:ext uri="{0D108BD9-81ED-4DB2-BD59-A6C34878D82A}">
                    <a16:rowId xmlns:a16="http://schemas.microsoft.com/office/drawing/2014/main" val="10001"/>
                  </a:ext>
                </a:extLst>
              </a:tr>
              <a:tr h="700920">
                <a:tc>
                  <a:txBody>
                    <a:bodyPr/>
                    <a:lstStyle/>
                    <a:p>
                      <a:pPr marL="0" marR="0" lvl="1" indent="0" algn="l" defTabSz="342892" rtl="0" eaLnBrk="1" fontAlgn="auto" latinLnBrk="0" hangingPunct="1">
                        <a:lnSpc>
                          <a:spcPct val="100000"/>
                        </a:lnSpc>
                        <a:spcBef>
                          <a:spcPts val="0"/>
                        </a:spcBef>
                        <a:spcAft>
                          <a:spcPts val="0"/>
                        </a:spcAft>
                        <a:buClrTx/>
                        <a:buSzTx/>
                        <a:buFontTx/>
                        <a:buNone/>
                        <a:tabLst/>
                        <a:defRPr/>
                      </a:pPr>
                      <a:r>
                        <a:rPr lang="en-US" sz="1800" b="1" dirty="0" smtClean="0"/>
                        <a:t>Precision?</a:t>
                      </a:r>
                    </a:p>
                  </a:txBody>
                  <a:tcPr anchor="ctr"/>
                </a:tc>
                <a:tc>
                  <a:txBody>
                    <a:bodyPr/>
                    <a:lstStyle/>
                    <a:p>
                      <a:pPr marL="0" marR="0" lvl="1" indent="0" algn="l" defTabSz="342892" rtl="0" eaLnBrk="1" fontAlgn="auto" latinLnBrk="0" hangingPunct="1">
                        <a:lnSpc>
                          <a:spcPct val="100000"/>
                        </a:lnSpc>
                        <a:spcBef>
                          <a:spcPts val="0"/>
                        </a:spcBef>
                        <a:spcAft>
                          <a:spcPts val="0"/>
                        </a:spcAft>
                        <a:buClrTx/>
                        <a:buSzTx/>
                        <a:buFontTx/>
                        <a:buNone/>
                        <a:tabLst/>
                        <a:defRPr/>
                      </a:pPr>
                      <a:r>
                        <a:rPr lang="en-US" sz="1800" dirty="0" smtClean="0"/>
                        <a:t>Binary (yes/no), less precise</a:t>
                      </a:r>
                    </a:p>
                  </a:txBody>
                  <a:tcPr anchor="ctr"/>
                </a:tc>
                <a:tc>
                  <a:txBody>
                    <a:bodyPr/>
                    <a:lstStyle/>
                    <a:p>
                      <a:pPr marL="0" marR="0" lvl="1" indent="0" algn="l" defTabSz="342892" rtl="0" eaLnBrk="1" fontAlgn="auto" latinLnBrk="0" hangingPunct="1">
                        <a:lnSpc>
                          <a:spcPct val="100000"/>
                        </a:lnSpc>
                        <a:spcBef>
                          <a:spcPts val="0"/>
                        </a:spcBef>
                        <a:spcAft>
                          <a:spcPts val="0"/>
                        </a:spcAft>
                        <a:buClrTx/>
                        <a:buSzTx/>
                        <a:buFontTx/>
                        <a:buNone/>
                        <a:tabLst/>
                        <a:defRPr/>
                      </a:pPr>
                      <a:r>
                        <a:rPr lang="en-US" sz="1800" dirty="0" smtClean="0"/>
                        <a:t>Based on scale score</a:t>
                      </a:r>
                      <a:r>
                        <a:rPr lang="en-US" sz="1800" baseline="0" dirty="0" smtClean="0"/>
                        <a:t>, </a:t>
                      </a:r>
                      <a:r>
                        <a:rPr lang="en-US" sz="1800" dirty="0" smtClean="0"/>
                        <a:t>more precise</a:t>
                      </a:r>
                    </a:p>
                  </a:txBody>
                  <a:tcPr anchor="ctr"/>
                </a:tc>
                <a:extLst>
                  <a:ext uri="{0D108BD9-81ED-4DB2-BD59-A6C34878D82A}">
                    <a16:rowId xmlns:a16="http://schemas.microsoft.com/office/drawing/2014/main" val="10002"/>
                  </a:ext>
                </a:extLst>
              </a:tr>
              <a:tr h="700920">
                <a:tc>
                  <a:txBody>
                    <a:bodyPr/>
                    <a:lstStyle/>
                    <a:p>
                      <a:r>
                        <a:rPr lang="en-US" sz="1800" b="1" dirty="0" smtClean="0"/>
                        <a:t>Continuous?</a:t>
                      </a:r>
                      <a:endParaRPr lang="en-US" sz="1800" b="1" dirty="0"/>
                    </a:p>
                  </a:txBody>
                  <a:tcPr anchor="ctr"/>
                </a:tc>
                <a:tc>
                  <a:txBody>
                    <a:bodyPr/>
                    <a:lstStyle/>
                    <a:p>
                      <a:pPr marL="0" marR="0" lvl="1" indent="0" algn="l" defTabSz="342892" rtl="0" eaLnBrk="1" fontAlgn="auto" latinLnBrk="0" hangingPunct="1">
                        <a:lnSpc>
                          <a:spcPct val="100000"/>
                        </a:lnSpc>
                        <a:spcBef>
                          <a:spcPts val="0"/>
                        </a:spcBef>
                        <a:spcAft>
                          <a:spcPts val="0"/>
                        </a:spcAft>
                        <a:buClrTx/>
                        <a:buSzTx/>
                        <a:buFontTx/>
                        <a:buNone/>
                        <a:tabLst/>
                        <a:defRPr/>
                      </a:pPr>
                      <a:r>
                        <a:rPr lang="en-US" sz="1800" dirty="0" smtClean="0"/>
                        <a:t>No. Students </a:t>
                      </a:r>
                      <a:r>
                        <a:rPr lang="en-US" sz="1800" i="1" dirty="0" smtClean="0"/>
                        <a:t>nearly </a:t>
                      </a:r>
                      <a:r>
                        <a:rPr lang="en-US" sz="1800" dirty="0" smtClean="0"/>
                        <a:t>meeting target will be deemed </a:t>
                      </a:r>
                      <a:r>
                        <a:rPr lang="en-US" sz="1800" i="1" dirty="0" smtClean="0"/>
                        <a:t>not </a:t>
                      </a:r>
                      <a:r>
                        <a:rPr lang="en-US" sz="1800" dirty="0" smtClean="0"/>
                        <a:t>meeting target</a:t>
                      </a:r>
                    </a:p>
                  </a:txBody>
                  <a:tcPr anchor="ctr"/>
                </a:tc>
                <a:tc>
                  <a:txBody>
                    <a:bodyPr/>
                    <a:lstStyle/>
                    <a:p>
                      <a:pPr marL="0" marR="0" lvl="1" indent="0" algn="l" defTabSz="342892" rtl="0" eaLnBrk="1" fontAlgn="auto" latinLnBrk="0" hangingPunct="1">
                        <a:lnSpc>
                          <a:spcPct val="100000"/>
                        </a:lnSpc>
                        <a:spcBef>
                          <a:spcPts val="0"/>
                        </a:spcBef>
                        <a:spcAft>
                          <a:spcPts val="0"/>
                        </a:spcAft>
                        <a:buClrTx/>
                        <a:buSzTx/>
                        <a:buFontTx/>
                        <a:buNone/>
                        <a:tabLst/>
                        <a:defRPr/>
                      </a:pPr>
                      <a:r>
                        <a:rPr lang="en-US" sz="1800" dirty="0" smtClean="0"/>
                        <a:t>Yes. Students get “credit” for any growth up to </a:t>
                      </a:r>
                      <a:r>
                        <a:rPr lang="en-US" sz="1800" i="1" dirty="0" smtClean="0"/>
                        <a:t>and </a:t>
                      </a:r>
                      <a:r>
                        <a:rPr lang="en-US" sz="1800" dirty="0" smtClean="0"/>
                        <a:t>beyond the target</a:t>
                      </a:r>
                    </a:p>
                  </a:txBody>
                  <a:tcPr anchor="ctr"/>
                </a:tc>
                <a:extLst>
                  <a:ext uri="{0D108BD9-81ED-4DB2-BD59-A6C34878D82A}">
                    <a16:rowId xmlns:a16="http://schemas.microsoft.com/office/drawing/2014/main" val="10003"/>
                  </a:ext>
                </a:extLst>
              </a:tr>
              <a:tr h="700920">
                <a:tc>
                  <a:txBody>
                    <a:bodyPr/>
                    <a:lstStyle/>
                    <a:p>
                      <a:pPr marL="0" marR="0" indent="0" algn="l" defTabSz="342892" rtl="0" eaLnBrk="1" fontAlgn="auto" latinLnBrk="0" hangingPunct="1">
                        <a:lnSpc>
                          <a:spcPct val="100000"/>
                        </a:lnSpc>
                        <a:spcBef>
                          <a:spcPts val="0"/>
                        </a:spcBef>
                        <a:spcAft>
                          <a:spcPts val="0"/>
                        </a:spcAft>
                        <a:buClrTx/>
                        <a:buSzTx/>
                        <a:buFontTx/>
                        <a:buNone/>
                        <a:tabLst/>
                        <a:defRPr/>
                      </a:pPr>
                      <a:r>
                        <a:rPr lang="en-US" sz="1800" b="1" dirty="0" smtClean="0"/>
                        <a:t>Interpretability?</a:t>
                      </a:r>
                    </a:p>
                  </a:txBody>
                  <a:tcPr anchor="ctr"/>
                </a:tc>
                <a:tc>
                  <a:txBody>
                    <a:bodyPr/>
                    <a:lstStyle/>
                    <a:p>
                      <a:pPr marL="0" marR="0" indent="0" algn="l" defTabSz="342892" rtl="0" eaLnBrk="1" fontAlgn="auto" latinLnBrk="0" hangingPunct="1">
                        <a:lnSpc>
                          <a:spcPct val="100000"/>
                        </a:lnSpc>
                        <a:spcBef>
                          <a:spcPts val="0"/>
                        </a:spcBef>
                        <a:spcAft>
                          <a:spcPts val="0"/>
                        </a:spcAft>
                        <a:buClrTx/>
                        <a:buSzTx/>
                        <a:buFontTx/>
                        <a:buNone/>
                        <a:tabLst/>
                        <a:defRPr/>
                      </a:pPr>
                      <a:r>
                        <a:rPr lang="en-US" sz="1800" dirty="0" smtClean="0"/>
                        <a:t>Simple to understand</a:t>
                      </a:r>
                    </a:p>
                  </a:txBody>
                  <a:tcPr anchor="ctr"/>
                </a:tc>
                <a:tc>
                  <a:txBody>
                    <a:bodyPr/>
                    <a:lstStyle/>
                    <a:p>
                      <a:r>
                        <a:rPr lang="en-US" sz="1800" dirty="0" smtClean="0"/>
                        <a:t>More</a:t>
                      </a:r>
                      <a:r>
                        <a:rPr lang="en-US" sz="1800" baseline="0" dirty="0" smtClean="0"/>
                        <a:t> nuanced</a:t>
                      </a:r>
                      <a:endParaRPr lang="en-US" sz="1800" dirty="0"/>
                    </a:p>
                  </a:txBody>
                  <a:tcPr anchor="ctr"/>
                </a:tc>
                <a:extLst>
                  <a:ext uri="{0D108BD9-81ED-4DB2-BD59-A6C34878D82A}">
                    <a16:rowId xmlns:a16="http://schemas.microsoft.com/office/drawing/2014/main" val="10004"/>
                  </a:ext>
                </a:extLst>
              </a:tr>
              <a:tr h="700920">
                <a:tc>
                  <a:txBody>
                    <a:bodyPr/>
                    <a:lstStyle/>
                    <a:p>
                      <a:r>
                        <a:rPr lang="en-US" sz="1800" b="1" dirty="0" smtClean="0"/>
                        <a:t>Uses?</a:t>
                      </a:r>
                      <a:endParaRPr lang="en-US" sz="1800" b="1" dirty="0"/>
                    </a:p>
                  </a:txBody>
                  <a:tcPr anchor="ctr"/>
                </a:tc>
                <a:tc>
                  <a:txBody>
                    <a:bodyPr/>
                    <a:lstStyle/>
                    <a:p>
                      <a:r>
                        <a:rPr lang="en-US" sz="1800" dirty="0" smtClean="0"/>
                        <a:t>Reporting only</a:t>
                      </a:r>
                      <a:endParaRPr lang="en-US" sz="1800" dirty="0"/>
                    </a:p>
                  </a:txBody>
                  <a:tcPr anchor="ctr"/>
                </a:tc>
                <a:tc>
                  <a:txBody>
                    <a:bodyPr/>
                    <a:lstStyle/>
                    <a:p>
                      <a:r>
                        <a:rPr lang="en-US" sz="1800" baseline="0" dirty="0" smtClean="0"/>
                        <a:t>Reporting and district/school accountability</a:t>
                      </a:r>
                      <a:endParaRPr lang="en-US" sz="1800" dirty="0"/>
                    </a:p>
                  </a:txBody>
                  <a:tcPr anchor="ctr"/>
                </a:tc>
                <a:extLst>
                  <a:ext uri="{0D108BD9-81ED-4DB2-BD59-A6C34878D82A}">
                    <a16:rowId xmlns:a16="http://schemas.microsoft.com/office/drawing/2014/main" val="10005"/>
                  </a:ext>
                </a:extLst>
              </a:tr>
            </a:tbl>
          </a:graphicData>
        </a:graphic>
      </p:graphicFrame>
      <p:sp>
        <p:nvSpPr>
          <p:cNvPr id="73" name="Rectangle 72"/>
          <p:cNvSpPr/>
          <p:nvPr/>
        </p:nvSpPr>
        <p:spPr>
          <a:xfrm>
            <a:off x="96838" y="2159000"/>
            <a:ext cx="8924925" cy="596900"/>
          </a:xfrm>
          <a:prstGeom prst="rect">
            <a:avLst/>
          </a:prstGeom>
          <a:solidFill>
            <a:srgbClr val="FDEADA">
              <a:alpha val="89804"/>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Rectangle 73"/>
          <p:cNvSpPr/>
          <p:nvPr/>
        </p:nvSpPr>
        <p:spPr>
          <a:xfrm>
            <a:off x="96838" y="2854722"/>
            <a:ext cx="8924925" cy="596900"/>
          </a:xfrm>
          <a:prstGeom prst="rect">
            <a:avLst/>
          </a:prstGeom>
          <a:solidFill>
            <a:srgbClr val="FDEADA">
              <a:alpha val="89804"/>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Rectangle 74"/>
          <p:cNvSpPr/>
          <p:nvPr/>
        </p:nvSpPr>
        <p:spPr>
          <a:xfrm>
            <a:off x="96838" y="3550444"/>
            <a:ext cx="8924925" cy="596900"/>
          </a:xfrm>
          <a:prstGeom prst="rect">
            <a:avLst/>
          </a:prstGeom>
          <a:solidFill>
            <a:srgbClr val="FDEADA">
              <a:alpha val="89804"/>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 name="Rectangle 75"/>
          <p:cNvSpPr/>
          <p:nvPr/>
        </p:nvSpPr>
        <p:spPr>
          <a:xfrm>
            <a:off x="96838" y="4246166"/>
            <a:ext cx="8924925" cy="596900"/>
          </a:xfrm>
          <a:prstGeom prst="rect">
            <a:avLst/>
          </a:prstGeom>
          <a:solidFill>
            <a:srgbClr val="FDEADA">
              <a:alpha val="89804"/>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7" name="Rectangle 76"/>
          <p:cNvSpPr/>
          <p:nvPr/>
        </p:nvSpPr>
        <p:spPr>
          <a:xfrm>
            <a:off x="122238" y="4941888"/>
            <a:ext cx="8924925" cy="596900"/>
          </a:xfrm>
          <a:prstGeom prst="rect">
            <a:avLst/>
          </a:prstGeom>
          <a:solidFill>
            <a:srgbClr val="FDEADA">
              <a:alpha val="89804"/>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712621131"/>
      </p:ext>
    </p:extLst>
  </p:cSld>
  <p:clrMapOvr>
    <a:masterClrMapping/>
  </p:clrMapOvr>
  <mc:AlternateContent xmlns:mc="http://schemas.openxmlformats.org/markup-compatibility/2006" xmlns:p14="http://schemas.microsoft.com/office/powerpoint/2010/main">
    <mc:Choice Requires="p14">
      <p:transition spd="slow" p14:dur="2000" advTm="115296"/>
    </mc:Choice>
    <mc:Fallback xmlns="">
      <p:transition spd="slow" advTm="1152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2" presetClass="exit" presetSubtype="8" fill="hold" grpId="0" nodeType="clickEffect">
                                  <p:stCondLst>
                                    <p:cond delay="0"/>
                                  </p:stCondLst>
                                  <p:childTnLst>
                                    <p:animEffect transition="out" filter="wipe(left)">
                                      <p:cBhvr>
                                        <p:cTn id="10" dur="500"/>
                                        <p:tgtEl>
                                          <p:spTgt spid="73"/>
                                        </p:tgtEl>
                                      </p:cBhvr>
                                    </p:animEffect>
                                    <p:set>
                                      <p:cBhvr>
                                        <p:cTn id="11" dur="1" fill="hold">
                                          <p:stCondLst>
                                            <p:cond delay="499"/>
                                          </p:stCondLst>
                                        </p:cTn>
                                        <p:tgtEl>
                                          <p:spTgt spid="7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xit" presetSubtype="8" fill="hold" grpId="0" nodeType="clickEffect">
                                  <p:stCondLst>
                                    <p:cond delay="0"/>
                                  </p:stCondLst>
                                  <p:childTnLst>
                                    <p:animEffect transition="out" filter="wipe(left)">
                                      <p:cBhvr>
                                        <p:cTn id="15" dur="500"/>
                                        <p:tgtEl>
                                          <p:spTgt spid="74"/>
                                        </p:tgtEl>
                                      </p:cBhvr>
                                    </p:animEffect>
                                    <p:set>
                                      <p:cBhvr>
                                        <p:cTn id="16" dur="1" fill="hold">
                                          <p:stCondLst>
                                            <p:cond delay="499"/>
                                          </p:stCondLst>
                                        </p:cTn>
                                        <p:tgtEl>
                                          <p:spTgt spid="7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xit" presetSubtype="8" fill="hold" grpId="0" nodeType="clickEffect">
                                  <p:stCondLst>
                                    <p:cond delay="0"/>
                                  </p:stCondLst>
                                  <p:childTnLst>
                                    <p:animEffect transition="out" filter="wipe(left)">
                                      <p:cBhvr>
                                        <p:cTn id="20" dur="500"/>
                                        <p:tgtEl>
                                          <p:spTgt spid="75"/>
                                        </p:tgtEl>
                                      </p:cBhvr>
                                    </p:animEffect>
                                    <p:set>
                                      <p:cBhvr>
                                        <p:cTn id="21" dur="1" fill="hold">
                                          <p:stCondLst>
                                            <p:cond delay="499"/>
                                          </p:stCondLst>
                                        </p:cTn>
                                        <p:tgtEl>
                                          <p:spTgt spid="7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xit" presetSubtype="8" fill="hold" grpId="0" nodeType="clickEffect">
                                  <p:stCondLst>
                                    <p:cond delay="0"/>
                                  </p:stCondLst>
                                  <p:childTnLst>
                                    <p:animEffect transition="out" filter="wipe(left)">
                                      <p:cBhvr>
                                        <p:cTn id="25" dur="500"/>
                                        <p:tgtEl>
                                          <p:spTgt spid="76"/>
                                        </p:tgtEl>
                                      </p:cBhvr>
                                    </p:animEffect>
                                    <p:set>
                                      <p:cBhvr>
                                        <p:cTn id="26" dur="1" fill="hold">
                                          <p:stCondLst>
                                            <p:cond delay="499"/>
                                          </p:stCondLst>
                                        </p:cTn>
                                        <p:tgtEl>
                                          <p:spTgt spid="7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xit" presetSubtype="8" fill="hold" grpId="0" nodeType="clickEffect">
                                  <p:stCondLst>
                                    <p:cond delay="0"/>
                                  </p:stCondLst>
                                  <p:childTnLst>
                                    <p:animEffect transition="out" filter="wipe(left)">
                                      <p:cBhvr>
                                        <p:cTn id="30" dur="500"/>
                                        <p:tgtEl>
                                          <p:spTgt spid="77"/>
                                        </p:tgtEl>
                                      </p:cBhvr>
                                    </p:animEffect>
                                    <p:set>
                                      <p:cBhvr>
                                        <p:cTn id="31" dur="1" fill="hold">
                                          <p:stCondLst>
                                            <p:cond delay="499"/>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2" fill="hold" display="0">
                  <p:stCondLst>
                    <p:cond delay="indefinite"/>
                  </p:stCondLst>
                  <p:endCondLst>
                    <p:cond evt="onStopAudio" delay="0">
                      <p:tgtEl>
                        <p:sldTgt/>
                      </p:tgtEl>
                    </p:cond>
                  </p:endCondLst>
                </p:cTn>
                <p:tgtEl>
                  <p:spTgt spid="2"/>
                </p:tgtEl>
              </p:cMediaNode>
            </p:audio>
          </p:childTnLst>
        </p:cTn>
      </p:par>
    </p:tnLst>
    <p:bldLst>
      <p:bldP spid="73" grpId="0" animBg="1"/>
      <p:bldP spid="74" grpId="0" animBg="1"/>
      <p:bldP spid="75" grpId="0" animBg="1"/>
      <p:bldP spid="76" grpId="0" animBg="1"/>
      <p:bldP spid="7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a:t>
            </a:r>
            <a:r>
              <a:rPr lang="en-US" i="1" dirty="0"/>
              <a:t>and </a:t>
            </a:r>
            <a:r>
              <a:rPr lang="en-US" dirty="0"/>
              <a:t>when will growth be incorporated into the Next Generation Accountability </a:t>
            </a:r>
            <a:r>
              <a:rPr lang="en-US" dirty="0" smtClean="0"/>
              <a:t>System?</a:t>
            </a:r>
            <a:endParaRPr lang="en-US" dirty="0"/>
          </a:p>
        </p:txBody>
      </p:sp>
      <p:sp>
        <p:nvSpPr>
          <p:cNvPr id="5" name="Subtitle 4"/>
          <p:cNvSpPr>
            <a:spLocks noGrp="1"/>
          </p:cNvSpPr>
          <p:nvPr>
            <p:ph idx="1"/>
          </p:nvPr>
        </p:nvSpPr>
        <p:spPr/>
        <p:txBody>
          <a:bodyPr>
            <a:normAutofit fontScale="92500" lnSpcReduction="10000"/>
          </a:bodyPr>
          <a:lstStyle/>
          <a:p>
            <a:r>
              <a:rPr lang="en-US" dirty="0" smtClean="0"/>
              <a:t>Growth (Indicator 2) will be added to the system starting with the 2015-16 results.</a:t>
            </a:r>
          </a:p>
          <a:p>
            <a:r>
              <a:rPr lang="en-US" dirty="0" smtClean="0"/>
              <a:t>As with achievement, Growth (Indicator 2) points are awarded for </a:t>
            </a:r>
            <a:r>
              <a:rPr lang="en-US" dirty="0"/>
              <a:t>All Students </a:t>
            </a:r>
            <a:r>
              <a:rPr lang="en-US" i="1" dirty="0"/>
              <a:t>and </a:t>
            </a:r>
            <a:r>
              <a:rPr lang="en-US" dirty="0"/>
              <a:t>High Needs </a:t>
            </a:r>
            <a:r>
              <a:rPr lang="en-US" dirty="0" smtClean="0"/>
              <a:t>groups.</a:t>
            </a:r>
            <a:endParaRPr lang="en-US" dirty="0"/>
          </a:p>
          <a:p>
            <a:r>
              <a:rPr lang="en-US" dirty="0" smtClean="0"/>
              <a:t>The points </a:t>
            </a:r>
            <a:r>
              <a:rPr lang="en-US" dirty="0"/>
              <a:t>for Achievement (Indicator </a:t>
            </a:r>
            <a:r>
              <a:rPr lang="en-US" dirty="0" smtClean="0"/>
              <a:t>1) will be halved for any school with Growth results.</a:t>
            </a:r>
          </a:p>
          <a:p>
            <a:r>
              <a:rPr lang="en-US" dirty="0" smtClean="0"/>
              <a:t>Growth will carry slightly more weight in the model than Achievement.</a:t>
            </a:r>
          </a:p>
          <a:p>
            <a:r>
              <a:rPr lang="en-US" dirty="0" smtClean="0"/>
              <a:t>In light of the discontinuance of the ELA Performance Task in February 2016, the rescored 2014-15 ELA scores that were based on the Computer-Adaptive Test (CAT) only will be used as the ELA baseline for an apples-to-apples comparison.</a:t>
            </a:r>
            <a:endParaRPr lang="en-US" dirty="0"/>
          </a:p>
          <a:p>
            <a:endParaRPr lang="en-US" dirty="0"/>
          </a:p>
        </p:txBody>
      </p:sp>
      <p:sp>
        <p:nvSpPr>
          <p:cNvPr id="4" name="Slide Number Placeholder 3"/>
          <p:cNvSpPr>
            <a:spLocks noGrp="1"/>
          </p:cNvSpPr>
          <p:nvPr>
            <p:ph type="sldNum" sz="quarter" idx="12"/>
          </p:nvPr>
        </p:nvSpPr>
        <p:spPr/>
        <p:txBody>
          <a:bodyPr/>
          <a:lstStyle/>
          <a:p>
            <a:fld id="{EB53C300-C79D-4DCD-90CB-DC22F9E1BF7A}" type="slidenum">
              <a:rPr lang="en-US" smtClean="0"/>
              <a:t>11</a:t>
            </a:fld>
            <a:endParaRPr lang="en-US" dirty="0"/>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019436112"/>
      </p:ext>
    </p:extLst>
  </p:cSld>
  <p:clrMapOvr>
    <a:masterClrMapping/>
  </p:clrMapOvr>
  <mc:AlternateContent xmlns:mc="http://schemas.openxmlformats.org/markup-compatibility/2006" xmlns:p14="http://schemas.microsoft.com/office/powerpoint/2010/main">
    <mc:Choice Requires="p14">
      <p:transition spd="slow" p14:dur="2000" advTm="104471"/>
    </mc:Choice>
    <mc:Fallback xmlns="">
      <p:transition spd="slow" advTm="1044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2" fill="hold" display="0">
                  <p:stCondLst>
                    <p:cond delay="indefinite"/>
                  </p:stCondLst>
                  <p:endCondLst>
                    <p:cond evt="onStopAudio" delay="0">
                      <p:tgtEl>
                        <p:sldTgt/>
                      </p:tgtEl>
                    </p:cond>
                  </p:endCondLst>
                </p:cTn>
                <p:tgtEl>
                  <p:spTgt spid="3"/>
                </p:tgtEl>
              </p:cMediaNode>
            </p:audio>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about other factors like poverty, language ability, or disability?</a:t>
            </a:r>
            <a:endParaRPr lang="en-US" dirty="0"/>
          </a:p>
        </p:txBody>
      </p:sp>
      <p:sp>
        <p:nvSpPr>
          <p:cNvPr id="3" name="Content Placeholder 2"/>
          <p:cNvSpPr>
            <a:spLocks noGrp="1"/>
          </p:cNvSpPr>
          <p:nvPr>
            <p:ph idx="1"/>
          </p:nvPr>
        </p:nvSpPr>
        <p:spPr/>
        <p:txBody>
          <a:bodyPr>
            <a:normAutofit/>
          </a:bodyPr>
          <a:lstStyle/>
          <a:p>
            <a:r>
              <a:rPr lang="en-US" dirty="0"/>
              <a:t>The CSDE is </a:t>
            </a:r>
            <a:r>
              <a:rPr lang="en-US" u="sng" dirty="0"/>
              <a:t>not</a:t>
            </a:r>
            <a:r>
              <a:rPr lang="en-US" dirty="0"/>
              <a:t> using a value-added approach to adjust targets or evaluate growth relative to some preconceived expectation </a:t>
            </a:r>
            <a:r>
              <a:rPr lang="en-US" dirty="0" smtClean="0"/>
              <a:t>based on student characteristics of </a:t>
            </a:r>
            <a:r>
              <a:rPr lang="en-US" dirty="0"/>
              <a:t>what a student can achieve or how much he/she can grow.</a:t>
            </a:r>
          </a:p>
          <a:p>
            <a:endParaRPr lang="en-US" dirty="0" smtClean="0"/>
          </a:p>
          <a:p>
            <a:r>
              <a:rPr lang="en-US" dirty="0" smtClean="0"/>
              <a:t>The CSDE is </a:t>
            </a:r>
            <a:r>
              <a:rPr lang="en-US" u="sng" dirty="0" smtClean="0"/>
              <a:t>not</a:t>
            </a:r>
            <a:r>
              <a:rPr lang="en-US" dirty="0" smtClean="0"/>
              <a:t> setting different targets for different students. All students at a prior achievement range will have the same growth amount expectation. </a:t>
            </a:r>
          </a:p>
          <a:p>
            <a:endParaRPr lang="en-US" dirty="0" smtClean="0"/>
          </a:p>
        </p:txBody>
      </p:sp>
      <p:sp>
        <p:nvSpPr>
          <p:cNvPr id="4" name="Slide Number Placeholder 3"/>
          <p:cNvSpPr>
            <a:spLocks noGrp="1"/>
          </p:cNvSpPr>
          <p:nvPr>
            <p:ph type="sldNum" sz="quarter" idx="12"/>
          </p:nvPr>
        </p:nvSpPr>
        <p:spPr/>
        <p:txBody>
          <a:bodyPr/>
          <a:lstStyle/>
          <a:p>
            <a:fld id="{EB53C300-C79D-4DCD-90CB-DC22F9E1BF7A}" type="slidenum">
              <a:rPr lang="en-US" smtClean="0"/>
              <a:t>12</a:t>
            </a:fld>
            <a:endParaRPr lang="en-US" dirty="0"/>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776669558"/>
      </p:ext>
    </p:extLst>
  </p:cSld>
  <p:clrMapOvr>
    <a:masterClrMapping/>
  </p:clrMapOvr>
  <mc:AlternateContent xmlns:mc="http://schemas.openxmlformats.org/markup-compatibility/2006" xmlns:p14="http://schemas.microsoft.com/office/powerpoint/2010/main">
    <mc:Choice Requires="p14">
      <p:transition spd="slow" p14:dur="2000" advTm="50423"/>
    </mc:Choice>
    <mc:Fallback xmlns="">
      <p:transition spd="slow" advTm="504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5"/>
                </p:tgtEl>
              </p:cMediaNode>
            </p:audio>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All Growth Models are Value-Added</a:t>
            </a:r>
            <a:endParaRPr lang="en-US" dirty="0"/>
          </a:p>
        </p:txBody>
      </p:sp>
      <p:sp>
        <p:nvSpPr>
          <p:cNvPr id="3" name="Content Placeholder 2"/>
          <p:cNvSpPr>
            <a:spLocks noGrp="1"/>
          </p:cNvSpPr>
          <p:nvPr>
            <p:ph idx="1"/>
          </p:nvPr>
        </p:nvSpPr>
        <p:spPr/>
        <p:txBody>
          <a:bodyPr>
            <a:normAutofit lnSpcReduction="10000"/>
          </a:bodyPr>
          <a:lstStyle/>
          <a:p>
            <a:r>
              <a:rPr lang="en-US" i="1" dirty="0"/>
              <a:t>The terms </a:t>
            </a:r>
            <a:r>
              <a:rPr lang="en-US" i="1" dirty="0" smtClean="0"/>
              <a:t>“growth model” </a:t>
            </a:r>
            <a:r>
              <a:rPr lang="en-US" i="1" dirty="0"/>
              <a:t>and </a:t>
            </a:r>
            <a:r>
              <a:rPr lang="en-US" i="1" dirty="0" smtClean="0"/>
              <a:t>“value-added” </a:t>
            </a:r>
            <a:r>
              <a:rPr lang="en-US" i="1" dirty="0"/>
              <a:t>are often used interchangeably. But Value-Added is only one of several types of models that measure student growth. </a:t>
            </a:r>
            <a:r>
              <a:rPr lang="en-US" i="1" dirty="0" smtClean="0"/>
              <a:t>It </a:t>
            </a:r>
            <a:r>
              <a:rPr lang="en-US" i="1" dirty="0"/>
              <a:t>is also the only model designed to determine which aspect of schooling (e.g., school, teacher, education program) is responsible for a students' growth</a:t>
            </a:r>
            <a:r>
              <a:rPr lang="en-US" dirty="0" smtClean="0"/>
              <a:t>. (</a:t>
            </a:r>
            <a:r>
              <a:rPr lang="en-US" dirty="0" smtClean="0">
                <a:hlinkClick r:id="rId6"/>
              </a:rPr>
              <a:t>Center for Public Education</a:t>
            </a:r>
            <a:r>
              <a:rPr lang="en-US" dirty="0" smtClean="0"/>
              <a:t>).</a:t>
            </a:r>
          </a:p>
          <a:p>
            <a:endParaRPr lang="en-US" dirty="0"/>
          </a:p>
          <a:p>
            <a:r>
              <a:rPr lang="en-US" i="1" dirty="0" smtClean="0"/>
              <a:t>Value-added </a:t>
            </a:r>
            <a:r>
              <a:rPr lang="en-US" i="1" dirty="0"/>
              <a:t>models are focused on the effects of teachers and </a:t>
            </a:r>
            <a:r>
              <a:rPr lang="en-US" i="1" dirty="0" smtClean="0"/>
              <a:t>leaders… on </a:t>
            </a:r>
            <a:r>
              <a:rPr lang="en-US" i="1" dirty="0"/>
              <a:t>student score </a:t>
            </a:r>
            <a:r>
              <a:rPr lang="en-US" i="1" dirty="0" smtClean="0"/>
              <a:t>gains. They address whether </a:t>
            </a:r>
            <a:r>
              <a:rPr lang="en-US" i="1" dirty="0"/>
              <a:t>students </a:t>
            </a:r>
            <a:r>
              <a:rPr lang="en-US" i="1" dirty="0" smtClean="0"/>
              <a:t>grew more </a:t>
            </a:r>
            <a:r>
              <a:rPr lang="en-US" i="1" dirty="0"/>
              <a:t>or less than </a:t>
            </a:r>
            <a:r>
              <a:rPr lang="en-US" i="1" dirty="0" smtClean="0"/>
              <a:t>expected</a:t>
            </a:r>
            <a:r>
              <a:rPr lang="en-US" dirty="0" smtClean="0"/>
              <a:t>. </a:t>
            </a:r>
            <a:r>
              <a:rPr lang="en-US" dirty="0"/>
              <a:t>(O’Malley, McClarty, Magda, and Burling, 2011)</a:t>
            </a:r>
          </a:p>
        </p:txBody>
      </p:sp>
      <p:sp>
        <p:nvSpPr>
          <p:cNvPr id="4" name="Slide Number Placeholder 3"/>
          <p:cNvSpPr>
            <a:spLocks noGrp="1"/>
          </p:cNvSpPr>
          <p:nvPr>
            <p:ph type="sldNum" sz="quarter" idx="12"/>
          </p:nvPr>
        </p:nvSpPr>
        <p:spPr/>
        <p:txBody>
          <a:bodyPr/>
          <a:lstStyle/>
          <a:p>
            <a:fld id="{EB53C300-C79D-4DCD-90CB-DC22F9E1BF7A}" type="slidenum">
              <a:rPr lang="en-US" smtClean="0"/>
              <a:t>13</a:t>
            </a:fld>
            <a:endParaRPr lang="en-US" dirty="0"/>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596996624"/>
      </p:ext>
    </p:extLst>
  </p:cSld>
  <p:clrMapOvr>
    <a:masterClrMapping/>
  </p:clrMapOvr>
  <mc:AlternateContent xmlns:mc="http://schemas.openxmlformats.org/markup-compatibility/2006" xmlns:p14="http://schemas.microsoft.com/office/powerpoint/2010/main">
    <mc:Choice Requires="p14">
      <p:transition spd="slow" p14:dur="2000" advTm="55584"/>
    </mc:Choice>
    <mc:Fallback xmlns="">
      <p:transition spd="slow" advTm="555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5"/>
                </p:tgtEl>
              </p:cMediaNode>
            </p:audio>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b="1" dirty="0" smtClean="0"/>
              <a:t>Criterion referenced</a:t>
            </a:r>
            <a:r>
              <a:rPr lang="en-US" dirty="0" smtClean="0"/>
              <a:t>: does not depend on how others do</a:t>
            </a:r>
          </a:p>
          <a:p>
            <a:r>
              <a:rPr lang="en-US" b="1" dirty="0" smtClean="0"/>
              <a:t>Continuous</a:t>
            </a:r>
            <a:r>
              <a:rPr lang="en-US" dirty="0" smtClean="0"/>
              <a:t>: all growth counts; no golden bands</a:t>
            </a:r>
          </a:p>
          <a:p>
            <a:r>
              <a:rPr lang="en-US" b="1" dirty="0" smtClean="0"/>
              <a:t>Familiar</a:t>
            </a:r>
            <a:r>
              <a:rPr lang="en-US" dirty="0" smtClean="0"/>
              <a:t>: similar to approach used with CMT</a:t>
            </a:r>
          </a:p>
          <a:p>
            <a:r>
              <a:rPr lang="en-US" b="1" dirty="0" smtClean="0"/>
              <a:t>Transparent</a:t>
            </a:r>
            <a:r>
              <a:rPr lang="en-US" dirty="0" smtClean="0"/>
              <a:t>: easily replicable; no “black-box” adjustments</a:t>
            </a:r>
          </a:p>
          <a:p>
            <a:r>
              <a:rPr lang="en-US" b="1" dirty="0" smtClean="0"/>
              <a:t>Collaborative</a:t>
            </a:r>
            <a:r>
              <a:rPr lang="en-US" dirty="0" smtClean="0"/>
              <a:t>: transparency allows for conversation/reflection</a:t>
            </a:r>
          </a:p>
          <a:p>
            <a:r>
              <a:rPr lang="en-US" b="1" dirty="0" smtClean="0"/>
              <a:t>Fair</a:t>
            </a:r>
            <a:r>
              <a:rPr lang="en-US" dirty="0" smtClean="0"/>
              <a:t>: excludes “partial-year” </a:t>
            </a:r>
            <a:r>
              <a:rPr lang="en-US" dirty="0"/>
              <a:t>students</a:t>
            </a:r>
          </a:p>
          <a:p>
            <a:r>
              <a:rPr lang="en-US" b="1" dirty="0" smtClean="0"/>
              <a:t>Achievable</a:t>
            </a:r>
            <a:r>
              <a:rPr lang="en-US" dirty="0" smtClean="0"/>
              <a:t>: based on actual growth of Connecticut students</a:t>
            </a:r>
          </a:p>
          <a:p>
            <a:r>
              <a:rPr lang="en-US" b="1" dirty="0" smtClean="0"/>
              <a:t>Ambitious</a:t>
            </a:r>
            <a:r>
              <a:rPr lang="en-US" dirty="0" smtClean="0"/>
              <a:t>: encourages growth above target</a:t>
            </a:r>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EB53C300-C79D-4DCD-90CB-DC22F9E1BF7A}" type="slidenum">
              <a:rPr lang="en-US" smtClean="0"/>
              <a:t>14</a:t>
            </a:fld>
            <a:endParaRPr lang="en-US" dirty="0"/>
          </a:p>
        </p:txBody>
      </p:sp>
      <p:pic>
        <p:nvPicPr>
          <p:cNvPr id="10" name="Audio 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4281402967"/>
      </p:ext>
    </p:extLst>
  </p:cSld>
  <p:clrMapOvr>
    <a:masterClrMapping/>
  </p:clrMapOvr>
  <mc:AlternateContent xmlns:mc="http://schemas.openxmlformats.org/markup-compatibility/2006" xmlns:p14="http://schemas.microsoft.com/office/powerpoint/2010/main">
    <mc:Choice Requires="p14">
      <p:transition spd="slow" p14:dur="2000" advTm="113756"/>
    </mc:Choice>
    <mc:Fallback xmlns="">
      <p:transition spd="slow" advTm="1137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7" fill="hold" display="0">
                  <p:stCondLst>
                    <p:cond delay="indefinite"/>
                  </p:stCondLst>
                  <p:endCondLst>
                    <p:cond evt="onStopAudio" delay="0">
                      <p:tgtEl>
                        <p:sldTgt/>
                      </p:tgtEl>
                    </p:cond>
                  </p:endCondLst>
                </p:cTn>
                <p:tgtEl>
                  <p:spTgt spid="10"/>
                </p:tgtEl>
              </p:cMediaNode>
            </p:audio>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What is growth? How is it different from achievement?</a:t>
            </a:r>
          </a:p>
          <a:p>
            <a:r>
              <a:rPr lang="en-US" dirty="0" smtClean="0"/>
              <a:t>What is Connecticut’s approach to measuring growth?</a:t>
            </a:r>
          </a:p>
          <a:p>
            <a:r>
              <a:rPr lang="en-US" dirty="0" smtClean="0"/>
              <a:t>What factors are considered when establishing ambitious yet achievable targets?</a:t>
            </a:r>
          </a:p>
          <a:p>
            <a:r>
              <a:rPr lang="en-US" dirty="0" smtClean="0"/>
              <a:t>How and when will growth be incorporated into the Next Generation Accountability System for districts and schools?</a:t>
            </a:r>
          </a:p>
        </p:txBody>
      </p:sp>
      <p:sp>
        <p:nvSpPr>
          <p:cNvPr id="4" name="Slide Number Placeholder 3"/>
          <p:cNvSpPr>
            <a:spLocks noGrp="1"/>
          </p:cNvSpPr>
          <p:nvPr>
            <p:ph type="sldNum" sz="quarter" idx="12"/>
          </p:nvPr>
        </p:nvSpPr>
        <p:spPr/>
        <p:txBody>
          <a:bodyPr/>
          <a:lstStyle/>
          <a:p>
            <a:fld id="{EB53C300-C79D-4DCD-90CB-DC22F9E1BF7A}" type="slidenum">
              <a:rPr lang="en-US" smtClean="0"/>
              <a:pPr/>
              <a:t>2</a:t>
            </a:fld>
            <a:endParaRPr lang="en-US" dirty="0"/>
          </a:p>
        </p:txBody>
      </p:sp>
      <p:pic>
        <p:nvPicPr>
          <p:cNvPr id="11" name="Audio 1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790141350"/>
      </p:ext>
    </p:extLst>
  </p:cSld>
  <p:clrMapOvr>
    <a:masterClrMapping/>
  </p:clrMapOvr>
  <mc:AlternateContent xmlns:mc="http://schemas.openxmlformats.org/markup-compatibility/2006" xmlns:p14="http://schemas.microsoft.com/office/powerpoint/2010/main">
    <mc:Choice Requires="p14">
      <p:transition spd="slow" p14:dur="2000" advTm="37925"/>
    </mc:Choice>
    <mc:Fallback xmlns="">
      <p:transition spd="slow" advTm="379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11"/>
                </p:tgtEl>
              </p:cMediaNode>
            </p:audio>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growth? How is it different from achievement?</a:t>
            </a:r>
            <a:endParaRPr lang="en-US" dirty="0"/>
          </a:p>
        </p:txBody>
      </p:sp>
      <p:sp>
        <p:nvSpPr>
          <p:cNvPr id="3" name="Content Placeholder 2"/>
          <p:cNvSpPr>
            <a:spLocks noGrp="1"/>
          </p:cNvSpPr>
          <p:nvPr>
            <p:ph idx="1"/>
          </p:nvPr>
        </p:nvSpPr>
        <p:spPr/>
        <p:txBody>
          <a:bodyPr/>
          <a:lstStyle/>
          <a:p>
            <a:pPr marL="0" indent="0">
              <a:buNone/>
            </a:pPr>
            <a:r>
              <a:rPr lang="en-US" b="1" dirty="0" smtClean="0"/>
              <a:t>Achievement or Proficiency:</a:t>
            </a:r>
          </a:p>
          <a:p>
            <a:r>
              <a:rPr lang="en-US" dirty="0" smtClean="0"/>
              <a:t>A one-time snapshot measurement of a student’s academic performance</a:t>
            </a:r>
          </a:p>
          <a:p>
            <a:endParaRPr lang="en-US" dirty="0" smtClean="0"/>
          </a:p>
          <a:p>
            <a:pPr marL="0" indent="0">
              <a:buNone/>
            </a:pPr>
            <a:r>
              <a:rPr lang="en-US" b="1" dirty="0" smtClean="0"/>
              <a:t>Growth:</a:t>
            </a:r>
          </a:p>
          <a:p>
            <a:r>
              <a:rPr lang="en-US" dirty="0" smtClean="0"/>
              <a:t>Change in achievement score for the same student between two or more points in time.</a:t>
            </a:r>
            <a:endParaRPr lang="en-US" dirty="0"/>
          </a:p>
        </p:txBody>
      </p:sp>
      <p:sp>
        <p:nvSpPr>
          <p:cNvPr id="4" name="Slide Number Placeholder 3"/>
          <p:cNvSpPr>
            <a:spLocks noGrp="1"/>
          </p:cNvSpPr>
          <p:nvPr>
            <p:ph type="sldNum" sz="quarter" idx="12"/>
          </p:nvPr>
        </p:nvSpPr>
        <p:spPr/>
        <p:txBody>
          <a:bodyPr/>
          <a:lstStyle/>
          <a:p>
            <a:fld id="{EB53C300-C79D-4DCD-90CB-DC22F9E1BF7A}" type="slidenum">
              <a:rPr lang="en-US" smtClean="0"/>
              <a:pPr/>
              <a:t>3</a:t>
            </a:fld>
            <a:endParaRPr lang="en-US" dirty="0"/>
          </a:p>
        </p:txBody>
      </p:sp>
      <p:pic>
        <p:nvPicPr>
          <p:cNvPr id="8" name="Audio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889022337"/>
      </p:ext>
    </p:extLst>
  </p:cSld>
  <p:clrMapOvr>
    <a:masterClrMapping/>
  </p:clrMapOvr>
  <mc:AlternateContent xmlns:mc="http://schemas.openxmlformats.org/markup-compatibility/2006" xmlns:p14="http://schemas.microsoft.com/office/powerpoint/2010/main">
    <mc:Choice Requires="p14">
      <p:transition spd="slow" p14:dur="2000" advTm="42802"/>
    </mc:Choice>
    <mc:Fallback xmlns="">
      <p:transition spd="slow" advTm="428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8"/>
                </p:tgtEl>
              </p:cMediaNode>
            </p:audio>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Autofit/>
          </a:bodyPr>
          <a:lstStyle/>
          <a:p>
            <a:r>
              <a:rPr lang="en-US" sz="2800" dirty="0" smtClean="0"/>
              <a:t>Three Ways to Understand Change in Performance</a:t>
            </a:r>
            <a:endParaRPr lang="en-US" sz="2800" dirty="0"/>
          </a:p>
        </p:txBody>
      </p:sp>
      <p:sp>
        <p:nvSpPr>
          <p:cNvPr id="7" name="Slide Number Placeholder 6"/>
          <p:cNvSpPr>
            <a:spLocks noGrp="1"/>
          </p:cNvSpPr>
          <p:nvPr>
            <p:ph type="sldNum" sz="quarter" idx="4294967295"/>
          </p:nvPr>
        </p:nvSpPr>
        <p:spPr>
          <a:xfrm>
            <a:off x="8686800" y="274638"/>
            <a:ext cx="374400" cy="365125"/>
          </a:xfrm>
          <a:prstGeom prst="rect">
            <a:avLst/>
          </a:prstGeom>
        </p:spPr>
        <p:txBody>
          <a:bodyPr/>
          <a:lstStyle/>
          <a:p>
            <a:fld id="{24F2258D-CF54-2C4E-9726-8648A0B8DDCC}" type="slidenum">
              <a:rPr lang="en-US" smtClean="0"/>
              <a:pPr/>
              <a:t>4</a:t>
            </a:fld>
            <a:endParaRPr lang="en-US" dirty="0"/>
          </a:p>
        </p:txBody>
      </p:sp>
      <p:sp>
        <p:nvSpPr>
          <p:cNvPr id="3" name="Content Placeholder 2"/>
          <p:cNvSpPr>
            <a:spLocks noGrp="1"/>
          </p:cNvSpPr>
          <p:nvPr>
            <p:ph idx="1"/>
          </p:nvPr>
        </p:nvSpPr>
        <p:spPr/>
        <p:txBody>
          <a:bodyPr/>
          <a:lstStyle/>
          <a:p>
            <a:endParaRPr lang="en-US" dirty="0"/>
          </a:p>
        </p:txBody>
      </p:sp>
      <p:graphicFrame>
        <p:nvGraphicFramePr>
          <p:cNvPr id="6" name="Content Placeholder 11"/>
          <p:cNvGraphicFramePr>
            <a:graphicFrameLocks/>
          </p:cNvGraphicFramePr>
          <p:nvPr>
            <p:extLst>
              <p:ext uri="{D42A27DB-BD31-4B8C-83A1-F6EECF244321}">
                <p14:modId xmlns:p14="http://schemas.microsoft.com/office/powerpoint/2010/main" val="459048178"/>
              </p:ext>
            </p:extLst>
          </p:nvPr>
        </p:nvGraphicFramePr>
        <p:xfrm>
          <a:off x="133351" y="1253067"/>
          <a:ext cx="8910917" cy="5427132"/>
        </p:xfrm>
        <a:graphic>
          <a:graphicData uri="http://schemas.openxmlformats.org/drawingml/2006/table">
            <a:tbl>
              <a:tblPr firstRow="1" bandRow="1">
                <a:tableStyleId>{5C22544A-7EE6-4342-B048-85BDC9FD1C3A}</a:tableStyleId>
              </a:tblPr>
              <a:tblGrid>
                <a:gridCol w="1100363">
                  <a:extLst>
                    <a:ext uri="{9D8B030D-6E8A-4147-A177-3AD203B41FA5}">
                      <a16:colId xmlns:a16="http://schemas.microsoft.com/office/drawing/2014/main" val="20000"/>
                    </a:ext>
                  </a:extLst>
                </a:gridCol>
                <a:gridCol w="2548577">
                  <a:extLst>
                    <a:ext uri="{9D8B030D-6E8A-4147-A177-3AD203B41FA5}">
                      <a16:colId xmlns:a16="http://schemas.microsoft.com/office/drawing/2014/main" val="20001"/>
                    </a:ext>
                  </a:extLst>
                </a:gridCol>
                <a:gridCol w="2533842">
                  <a:extLst>
                    <a:ext uri="{9D8B030D-6E8A-4147-A177-3AD203B41FA5}">
                      <a16:colId xmlns:a16="http://schemas.microsoft.com/office/drawing/2014/main" val="20002"/>
                    </a:ext>
                  </a:extLst>
                </a:gridCol>
                <a:gridCol w="2728135">
                  <a:extLst>
                    <a:ext uri="{9D8B030D-6E8A-4147-A177-3AD203B41FA5}">
                      <a16:colId xmlns:a16="http://schemas.microsoft.com/office/drawing/2014/main" val="20003"/>
                    </a:ext>
                  </a:extLst>
                </a:gridCol>
              </a:tblGrid>
              <a:tr h="529476">
                <a:tc>
                  <a:txBody>
                    <a:bodyPr/>
                    <a:lstStyle/>
                    <a:p>
                      <a:pPr algn="ctr"/>
                      <a:endParaRPr lang="en-US" sz="1400" b="1" i="1" dirty="0"/>
                    </a:p>
                  </a:txBody>
                  <a:tcPr marL="137160" marR="137160" marT="137160" marB="137160" anchor="ctr"/>
                </a:tc>
                <a:tc>
                  <a:txBody>
                    <a:bodyPr/>
                    <a:lstStyle/>
                    <a:p>
                      <a:pPr algn="ctr"/>
                      <a:r>
                        <a:rPr lang="en-US" sz="1400" dirty="0" smtClean="0"/>
                        <a:t>Achievement Change</a:t>
                      </a:r>
                      <a:endParaRPr lang="en-US" sz="1400" dirty="0"/>
                    </a:p>
                  </a:txBody>
                  <a:tcPr marL="137160" marR="137160" marT="137160" marB="137160" anchor="ctr"/>
                </a:tc>
                <a:tc>
                  <a:txBody>
                    <a:bodyPr/>
                    <a:lstStyle/>
                    <a:p>
                      <a:pPr algn="ctr"/>
                      <a:r>
                        <a:rPr lang="en-US" sz="1400" dirty="0" smtClean="0"/>
                        <a:t>“Rough</a:t>
                      </a:r>
                      <a:r>
                        <a:rPr lang="en-US" sz="1400" baseline="0" dirty="0" smtClean="0"/>
                        <a:t> Cohort”  Change</a:t>
                      </a:r>
                    </a:p>
                  </a:txBody>
                  <a:tcPr marL="137160" marR="137160" marT="137160" marB="137160" anchor="ctr"/>
                </a:tc>
                <a:tc>
                  <a:txBody>
                    <a:bodyPr/>
                    <a:lstStyle/>
                    <a:p>
                      <a:pPr algn="ctr"/>
                      <a:r>
                        <a:rPr lang="en-US" sz="1400" dirty="0" smtClean="0"/>
                        <a:t>Matched Student</a:t>
                      </a:r>
                      <a:r>
                        <a:rPr lang="en-US" sz="1400" baseline="0" dirty="0" smtClean="0"/>
                        <a:t> </a:t>
                      </a:r>
                      <a:r>
                        <a:rPr lang="en-US" sz="1400" dirty="0" smtClean="0"/>
                        <a:t>Cohort Growth </a:t>
                      </a:r>
                      <a:endParaRPr lang="en-US" sz="1400" dirty="0"/>
                    </a:p>
                  </a:txBody>
                  <a:tcPr marL="137160" marR="137160" marT="137160" marB="137160" anchor="ctr"/>
                </a:tc>
                <a:extLst>
                  <a:ext uri="{0D108BD9-81ED-4DB2-BD59-A6C34878D82A}">
                    <a16:rowId xmlns:a16="http://schemas.microsoft.com/office/drawing/2014/main" val="10000"/>
                  </a:ext>
                </a:extLst>
              </a:tr>
              <a:tr h="1687706">
                <a:tc>
                  <a:txBody>
                    <a:bodyPr/>
                    <a:lstStyle/>
                    <a:p>
                      <a:pPr algn="l"/>
                      <a:r>
                        <a:rPr lang="en-US" sz="1400" b="1" i="1" dirty="0" smtClean="0"/>
                        <a:t>What is it?</a:t>
                      </a:r>
                    </a:p>
                    <a:p>
                      <a:pPr algn="l"/>
                      <a:endParaRPr lang="en-US" sz="1400" b="1" i="1" dirty="0" smtClean="0"/>
                    </a:p>
                    <a:p>
                      <a:pPr algn="l"/>
                      <a:r>
                        <a:rPr lang="en-US" sz="1400" b="1" i="1" dirty="0" smtClean="0"/>
                        <a:t>How does it work?</a:t>
                      </a:r>
                      <a:endParaRPr lang="en-US" sz="1400" b="1" i="1" dirty="0"/>
                    </a:p>
                  </a:txBody>
                  <a:tcPr marL="137160" marR="137160" marT="137160" marB="137160"/>
                </a:tc>
                <a:tc>
                  <a:txBody>
                    <a:bodyPr/>
                    <a:lstStyle/>
                    <a:p>
                      <a:pPr algn="l"/>
                      <a:r>
                        <a:rPr lang="en-US" sz="1400" dirty="0" smtClean="0"/>
                        <a:t>Compares student achievement across</a:t>
                      </a:r>
                      <a:r>
                        <a:rPr lang="en-US" sz="1400" baseline="0" dirty="0" smtClean="0"/>
                        <a:t> years (e.g., achievement of grade 4 students in 2014-15 is compared to the achievement of grade 4 students in 2015-16)</a:t>
                      </a:r>
                      <a:endParaRPr lang="en-US" sz="1400" dirty="0"/>
                    </a:p>
                  </a:txBody>
                  <a:tcPr marL="137160" marR="137160" marT="137160" marB="137160"/>
                </a:tc>
                <a:tc>
                  <a:txBody>
                    <a:bodyPr/>
                    <a:lstStyle/>
                    <a:p>
                      <a:pPr algn="l"/>
                      <a:r>
                        <a:rPr lang="en-US" sz="1400" dirty="0" smtClean="0"/>
                        <a:t>Compares the achievement</a:t>
                      </a:r>
                      <a:r>
                        <a:rPr lang="en-US" sz="1400" baseline="0" dirty="0" smtClean="0"/>
                        <a:t> of a group of students from one grade in year 1 to a group of students in the next higher grade in year 2 (e.g., grade 3 in 2014-15 to grade 4 in 2015-16)</a:t>
                      </a:r>
                      <a:endParaRPr lang="en-US" sz="1400" dirty="0"/>
                    </a:p>
                  </a:txBody>
                  <a:tcPr marL="137160" marR="137160" marT="137160" marB="137160"/>
                </a:tc>
                <a:tc>
                  <a:txBody>
                    <a:bodyPr/>
                    <a:lstStyle/>
                    <a:p>
                      <a:pPr algn="l"/>
                      <a:r>
                        <a:rPr lang="en-US" sz="1400" dirty="0" smtClean="0"/>
                        <a:t>Compares the achievement of </a:t>
                      </a:r>
                      <a:r>
                        <a:rPr lang="en-US" sz="1400" b="0" u="none" dirty="0" smtClean="0"/>
                        <a:t>the</a:t>
                      </a:r>
                      <a:r>
                        <a:rPr lang="en-US" sz="1400" b="0" u="none" baseline="0" dirty="0" smtClean="0"/>
                        <a:t> </a:t>
                      </a:r>
                      <a:r>
                        <a:rPr lang="en-US" sz="1400" b="1" u="sng" baseline="0" dirty="0" smtClean="0"/>
                        <a:t>same </a:t>
                      </a:r>
                      <a:r>
                        <a:rPr lang="en-US" sz="1400" b="1" u="sng" dirty="0" smtClean="0"/>
                        <a:t>student</a:t>
                      </a:r>
                      <a:r>
                        <a:rPr lang="en-US" sz="1400" b="0" u="none" dirty="0" smtClean="0"/>
                        <a:t> from</a:t>
                      </a:r>
                      <a:r>
                        <a:rPr lang="en-US" sz="1400" dirty="0" smtClean="0"/>
                        <a:t> one grade in year 1 to the next higher grade in</a:t>
                      </a:r>
                      <a:r>
                        <a:rPr lang="en-US" sz="1400" baseline="0" dirty="0" smtClean="0"/>
                        <a:t> year 2 (e.g., student in grade 3 in 2014-15 to grade 4 in 2015-16)</a:t>
                      </a:r>
                      <a:endParaRPr lang="en-US" sz="1400" dirty="0"/>
                    </a:p>
                  </a:txBody>
                  <a:tcPr marL="137160" marR="137160" marT="137160" marB="137160"/>
                </a:tc>
                <a:extLst>
                  <a:ext uri="{0D108BD9-81ED-4DB2-BD59-A6C34878D82A}">
                    <a16:rowId xmlns:a16="http://schemas.microsoft.com/office/drawing/2014/main" val="10001"/>
                  </a:ext>
                </a:extLst>
              </a:tr>
              <a:tr h="1224414">
                <a:tc>
                  <a:txBody>
                    <a:bodyPr/>
                    <a:lstStyle/>
                    <a:p>
                      <a:pPr algn="l"/>
                      <a:r>
                        <a:rPr lang="en-US" sz="1400" b="1" i="1" dirty="0" smtClean="0"/>
                        <a:t>Who is compared?</a:t>
                      </a:r>
                      <a:endParaRPr lang="en-US" sz="1400" b="1" i="1" dirty="0"/>
                    </a:p>
                  </a:txBody>
                  <a:tcPr marL="137160" marR="137160" marT="137160" marB="137160"/>
                </a:tc>
                <a:tc>
                  <a:txBody>
                    <a:bodyPr/>
                    <a:lstStyle/>
                    <a:p>
                      <a:pPr algn="l"/>
                      <a:r>
                        <a:rPr lang="en-US" sz="1400" dirty="0" smtClean="0"/>
                        <a:t>Different students across different years</a:t>
                      </a:r>
                      <a:endParaRPr lang="en-US" sz="1400" dirty="0"/>
                    </a:p>
                  </a:txBody>
                  <a:tcPr marL="137160" marR="137160" marT="137160" marB="137160"/>
                </a:tc>
                <a:tc>
                  <a:txBody>
                    <a:bodyPr/>
                    <a:lstStyle/>
                    <a:p>
                      <a:pPr algn="l"/>
                      <a:r>
                        <a:rPr lang="en-US" sz="1400" baseline="0" dirty="0" smtClean="0"/>
                        <a:t>Mostly the same students though there can be some mismatches due to student mobility, entry, and exit</a:t>
                      </a:r>
                      <a:endParaRPr lang="en-US" sz="1400" dirty="0"/>
                    </a:p>
                  </a:txBody>
                  <a:tcPr marL="137160" marR="137160" marT="137160" marB="137160"/>
                </a:tc>
                <a:tc>
                  <a:txBody>
                    <a:bodyPr/>
                    <a:lstStyle/>
                    <a:p>
                      <a:pPr algn="l"/>
                      <a:r>
                        <a:rPr lang="en-US" sz="1400" dirty="0" smtClean="0"/>
                        <a:t>The same students from one year to the next… no mismatches</a:t>
                      </a:r>
                      <a:endParaRPr lang="en-US" sz="1400" dirty="0"/>
                    </a:p>
                  </a:txBody>
                  <a:tcPr marL="137160" marR="137160" marT="137160" marB="137160"/>
                </a:tc>
                <a:extLst>
                  <a:ext uri="{0D108BD9-81ED-4DB2-BD59-A6C34878D82A}">
                    <a16:rowId xmlns:a16="http://schemas.microsoft.com/office/drawing/2014/main" val="10002"/>
                  </a:ext>
                </a:extLst>
              </a:tr>
              <a:tr h="992768">
                <a:tc>
                  <a:txBody>
                    <a:bodyPr/>
                    <a:lstStyle/>
                    <a:p>
                      <a:pPr algn="l"/>
                      <a:r>
                        <a:rPr lang="en-US" sz="1400" b="1" i="1" dirty="0" smtClean="0"/>
                        <a:t>What is measured?</a:t>
                      </a:r>
                      <a:endParaRPr lang="en-US" sz="1400" b="1" i="1" dirty="0"/>
                    </a:p>
                  </a:txBody>
                  <a:tcPr marL="137160" marR="137160" marT="137160" marB="137160"/>
                </a:tc>
                <a:tc>
                  <a:txBody>
                    <a:bodyPr/>
                    <a:lstStyle/>
                    <a:p>
                      <a:pPr algn="l"/>
                      <a:r>
                        <a:rPr lang="en-US" sz="1400" dirty="0" smtClean="0"/>
                        <a:t>Proficiency rate (e.g., percent at or above</a:t>
                      </a:r>
                      <a:r>
                        <a:rPr lang="en-US" sz="1400" baseline="0" dirty="0" smtClean="0"/>
                        <a:t> level 3) and/or average scale scores</a:t>
                      </a:r>
                      <a:endParaRPr lang="en-US" sz="1400" dirty="0"/>
                    </a:p>
                  </a:txBody>
                  <a:tcPr marL="137160" marR="137160" marT="137160" marB="13716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Proficiency rate (e.g., percent at or above</a:t>
                      </a:r>
                      <a:r>
                        <a:rPr lang="en-US" sz="1400" baseline="0" dirty="0" smtClean="0"/>
                        <a:t> level 3) and/or average scale scores</a:t>
                      </a:r>
                      <a:endParaRPr lang="en-US" sz="1400" dirty="0" smtClean="0"/>
                    </a:p>
                  </a:txBody>
                  <a:tcPr marL="137160" marR="137160" marT="137160" marB="137160"/>
                </a:tc>
                <a:tc>
                  <a:txBody>
                    <a:bodyPr/>
                    <a:lstStyle/>
                    <a:p>
                      <a:pPr algn="l"/>
                      <a:r>
                        <a:rPr lang="en-US" sz="1400" dirty="0" smtClean="0"/>
                        <a:t>The amount of growth to</a:t>
                      </a:r>
                      <a:r>
                        <a:rPr lang="en-US" sz="1400" baseline="0" dirty="0" smtClean="0"/>
                        <a:t> standard achieved by each student and groups of students</a:t>
                      </a:r>
                      <a:endParaRPr lang="en-US" sz="1400" dirty="0"/>
                    </a:p>
                  </a:txBody>
                  <a:tcPr marL="137160" marR="137160" marT="137160" marB="137160"/>
                </a:tc>
                <a:extLst>
                  <a:ext uri="{0D108BD9-81ED-4DB2-BD59-A6C34878D82A}">
                    <a16:rowId xmlns:a16="http://schemas.microsoft.com/office/drawing/2014/main" val="10003"/>
                  </a:ext>
                </a:extLst>
              </a:tr>
              <a:tr h="992768">
                <a:tc>
                  <a:txBody>
                    <a:bodyPr/>
                    <a:lstStyle/>
                    <a:p>
                      <a:pPr algn="l"/>
                      <a:r>
                        <a:rPr lang="en-US" sz="1400" b="1" i="1" dirty="0" smtClean="0"/>
                        <a:t>What</a:t>
                      </a:r>
                      <a:r>
                        <a:rPr lang="en-US" sz="1400" b="1" i="1" baseline="0" dirty="0" smtClean="0"/>
                        <a:t> does it offer?</a:t>
                      </a:r>
                      <a:endParaRPr lang="en-US" sz="1400" b="1" i="1" dirty="0"/>
                    </a:p>
                  </a:txBody>
                  <a:tcPr marL="137160" marR="137160" marT="137160" marB="137160"/>
                </a:tc>
                <a:tc>
                  <a:txBody>
                    <a:bodyPr/>
                    <a:lstStyle/>
                    <a:p>
                      <a:pPr algn="l"/>
                      <a:r>
                        <a:rPr lang="en-US" sz="1400" dirty="0" smtClean="0"/>
                        <a:t>The starting point for understanding change</a:t>
                      </a:r>
                      <a:endParaRPr lang="en-US" sz="1400" dirty="0"/>
                    </a:p>
                  </a:txBody>
                  <a:tcPr marL="137160" marR="137160" marT="137160" marB="13716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A “rough estimate” of </a:t>
                      </a:r>
                      <a:r>
                        <a:rPr lang="en-US" sz="1400" baseline="0" dirty="0" smtClean="0"/>
                        <a:t>growth</a:t>
                      </a:r>
                      <a:endParaRPr lang="en-US" sz="1400" dirty="0" smtClean="0"/>
                    </a:p>
                  </a:txBody>
                  <a:tcPr marL="137160" marR="137160" marT="137160" marB="137160"/>
                </a:tc>
                <a:tc>
                  <a:txBody>
                    <a:bodyPr/>
                    <a:lstStyle/>
                    <a:p>
                      <a:pPr algn="l"/>
                      <a:r>
                        <a:rPr lang="en-US" sz="1400" dirty="0" smtClean="0"/>
                        <a:t>The gold standard for growth and for understanding curricular and instructional effectiveness</a:t>
                      </a:r>
                      <a:endParaRPr lang="en-US" sz="1400" dirty="0"/>
                    </a:p>
                  </a:txBody>
                  <a:tcPr marL="137160" marR="137160" marT="137160" marB="137160"/>
                </a:tc>
                <a:extLst>
                  <a:ext uri="{0D108BD9-81ED-4DB2-BD59-A6C34878D82A}">
                    <a16:rowId xmlns:a16="http://schemas.microsoft.com/office/drawing/2014/main" val="10004"/>
                  </a:ext>
                </a:extLst>
              </a:tr>
            </a:tbl>
          </a:graphicData>
        </a:graphic>
      </p:graphicFrame>
      <p:sp>
        <p:nvSpPr>
          <p:cNvPr id="118" name="Rectangle 117"/>
          <p:cNvSpPr/>
          <p:nvPr/>
        </p:nvSpPr>
        <p:spPr>
          <a:xfrm>
            <a:off x="1237342" y="1266822"/>
            <a:ext cx="2540000" cy="53625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9" name="Rectangle 118"/>
          <p:cNvSpPr/>
          <p:nvPr/>
        </p:nvSpPr>
        <p:spPr>
          <a:xfrm>
            <a:off x="3791856" y="1266821"/>
            <a:ext cx="2540000" cy="53625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0" name="Rectangle 119"/>
          <p:cNvSpPr/>
          <p:nvPr/>
        </p:nvSpPr>
        <p:spPr>
          <a:xfrm>
            <a:off x="6346370" y="1266821"/>
            <a:ext cx="2679476" cy="53625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876015625"/>
      </p:ext>
    </p:extLst>
  </p:cSld>
  <p:clrMapOvr>
    <a:masterClrMapping/>
  </p:clrMapOvr>
  <mc:AlternateContent xmlns:mc="http://schemas.openxmlformats.org/markup-compatibility/2006" xmlns:p14="http://schemas.microsoft.com/office/powerpoint/2010/main">
    <mc:Choice Requires="p14">
      <p:transition spd="slow" p14:dur="2000" advTm="150286"/>
    </mc:Choice>
    <mc:Fallback xmlns="">
      <p:transition spd="slow" advTm="1502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0" nodeType="clickEffect">
                                  <p:stCondLst>
                                    <p:cond delay="0"/>
                                  </p:stCondLst>
                                  <p:childTnLst>
                                    <p:anim calcmode="lin" valueType="num">
                                      <p:cBhvr additive="base">
                                        <p:cTn id="10" dur="500"/>
                                        <p:tgtEl>
                                          <p:spTgt spid="118"/>
                                        </p:tgtEl>
                                        <p:attrNameLst>
                                          <p:attrName>ppt_x</p:attrName>
                                        </p:attrNameLst>
                                      </p:cBhvr>
                                      <p:tavLst>
                                        <p:tav tm="0">
                                          <p:val>
                                            <p:strVal val="ppt_x"/>
                                          </p:val>
                                        </p:tav>
                                        <p:tav tm="100000">
                                          <p:val>
                                            <p:strVal val="ppt_x"/>
                                          </p:val>
                                        </p:tav>
                                      </p:tavLst>
                                    </p:anim>
                                    <p:anim calcmode="lin" valueType="num">
                                      <p:cBhvr additive="base">
                                        <p:cTn id="11" dur="500"/>
                                        <p:tgtEl>
                                          <p:spTgt spid="118"/>
                                        </p:tgtEl>
                                        <p:attrNameLst>
                                          <p:attrName>ppt_y</p:attrName>
                                        </p:attrNameLst>
                                      </p:cBhvr>
                                      <p:tavLst>
                                        <p:tav tm="0">
                                          <p:val>
                                            <p:strVal val="ppt_y"/>
                                          </p:val>
                                        </p:tav>
                                        <p:tav tm="100000">
                                          <p:val>
                                            <p:strVal val="1+ppt_h/2"/>
                                          </p:val>
                                        </p:tav>
                                      </p:tavLst>
                                    </p:anim>
                                    <p:set>
                                      <p:cBhvr>
                                        <p:cTn id="12" dur="1" fill="hold">
                                          <p:stCondLst>
                                            <p:cond delay="499"/>
                                          </p:stCondLst>
                                        </p:cTn>
                                        <p:tgtEl>
                                          <p:spTgt spid="1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119"/>
                                        </p:tgtEl>
                                        <p:attrNameLst>
                                          <p:attrName>ppt_x</p:attrName>
                                        </p:attrNameLst>
                                      </p:cBhvr>
                                      <p:tavLst>
                                        <p:tav tm="0">
                                          <p:val>
                                            <p:strVal val="ppt_x"/>
                                          </p:val>
                                        </p:tav>
                                        <p:tav tm="100000">
                                          <p:val>
                                            <p:strVal val="ppt_x"/>
                                          </p:val>
                                        </p:tav>
                                      </p:tavLst>
                                    </p:anim>
                                    <p:anim calcmode="lin" valueType="num">
                                      <p:cBhvr additive="base">
                                        <p:cTn id="17" dur="500"/>
                                        <p:tgtEl>
                                          <p:spTgt spid="119"/>
                                        </p:tgtEl>
                                        <p:attrNameLst>
                                          <p:attrName>ppt_y</p:attrName>
                                        </p:attrNameLst>
                                      </p:cBhvr>
                                      <p:tavLst>
                                        <p:tav tm="0">
                                          <p:val>
                                            <p:strVal val="ppt_y"/>
                                          </p:val>
                                        </p:tav>
                                        <p:tav tm="100000">
                                          <p:val>
                                            <p:strVal val="1+ppt_h/2"/>
                                          </p:val>
                                        </p:tav>
                                      </p:tavLst>
                                    </p:anim>
                                    <p:set>
                                      <p:cBhvr>
                                        <p:cTn id="18" dur="1" fill="hold">
                                          <p:stCondLst>
                                            <p:cond delay="499"/>
                                          </p:stCondLst>
                                        </p:cTn>
                                        <p:tgtEl>
                                          <p:spTgt spid="11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0" nodeType="clickEffect">
                                  <p:stCondLst>
                                    <p:cond delay="0"/>
                                  </p:stCondLst>
                                  <p:childTnLst>
                                    <p:anim calcmode="lin" valueType="num">
                                      <p:cBhvr additive="base">
                                        <p:cTn id="22" dur="500"/>
                                        <p:tgtEl>
                                          <p:spTgt spid="120"/>
                                        </p:tgtEl>
                                        <p:attrNameLst>
                                          <p:attrName>ppt_x</p:attrName>
                                        </p:attrNameLst>
                                      </p:cBhvr>
                                      <p:tavLst>
                                        <p:tav tm="0">
                                          <p:val>
                                            <p:strVal val="ppt_x"/>
                                          </p:val>
                                        </p:tav>
                                        <p:tav tm="100000">
                                          <p:val>
                                            <p:strVal val="ppt_x"/>
                                          </p:val>
                                        </p:tav>
                                      </p:tavLst>
                                    </p:anim>
                                    <p:anim calcmode="lin" valueType="num">
                                      <p:cBhvr additive="base">
                                        <p:cTn id="23" dur="500"/>
                                        <p:tgtEl>
                                          <p:spTgt spid="120"/>
                                        </p:tgtEl>
                                        <p:attrNameLst>
                                          <p:attrName>ppt_y</p:attrName>
                                        </p:attrNameLst>
                                      </p:cBhvr>
                                      <p:tavLst>
                                        <p:tav tm="0">
                                          <p:val>
                                            <p:strVal val="ppt_y"/>
                                          </p:val>
                                        </p:tav>
                                        <p:tav tm="100000">
                                          <p:val>
                                            <p:strVal val="1+ppt_h/2"/>
                                          </p:val>
                                        </p:tav>
                                      </p:tavLst>
                                    </p:anim>
                                    <p:set>
                                      <p:cBhvr>
                                        <p:cTn id="24" dur="1" fill="hold">
                                          <p:stCondLst>
                                            <p:cond delay="499"/>
                                          </p:stCondLst>
                                        </p:cTn>
                                        <p:tgtEl>
                                          <p:spTgt spid="1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9"/>
                </p:tgtEl>
              </p:cMediaNode>
            </p:audio>
          </p:childTnLst>
        </p:cTn>
      </p:par>
    </p:tnLst>
    <p:bldLst>
      <p:bldP spid="118" grpId="0" animBg="1"/>
      <p:bldP spid="119" grpId="0" animBg="1"/>
      <p:bldP spid="1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What is Connecticut’s approach to measuring growth?</a:t>
            </a:r>
            <a:endParaRPr lang="en-US" dirty="0"/>
          </a:p>
        </p:txBody>
      </p:sp>
      <p:sp>
        <p:nvSpPr>
          <p:cNvPr id="9" name="Content Placeholder 8"/>
          <p:cNvSpPr>
            <a:spLocks noGrp="1"/>
          </p:cNvSpPr>
          <p:nvPr>
            <p:ph idx="1"/>
          </p:nvPr>
        </p:nvSpPr>
        <p:spPr/>
        <p:txBody>
          <a:bodyPr>
            <a:normAutofit/>
          </a:bodyPr>
          <a:lstStyle/>
          <a:p>
            <a:r>
              <a:rPr lang="en-US" dirty="0" smtClean="0"/>
              <a:t>Similar to approach used with CMT growth model</a:t>
            </a:r>
          </a:p>
          <a:p>
            <a:r>
              <a:rPr lang="en-US" dirty="0" smtClean="0"/>
              <a:t>Criterion referenced</a:t>
            </a:r>
          </a:p>
          <a:p>
            <a:r>
              <a:rPr lang="en-US" dirty="0" smtClean="0"/>
              <a:t>Uses Smarter Balanced vertical scale that spans grades/years</a:t>
            </a:r>
          </a:p>
          <a:p>
            <a:r>
              <a:rPr lang="en-US" dirty="0" smtClean="0"/>
              <a:t>Preserves achievement level concept for interpretability</a:t>
            </a:r>
          </a:p>
          <a:p>
            <a:r>
              <a:rPr lang="en-US" dirty="0" smtClean="0"/>
              <a:t>Provides ambitious yet achievable individual student targets</a:t>
            </a:r>
          </a:p>
          <a:p>
            <a:r>
              <a:rPr lang="en-US" dirty="0" smtClean="0"/>
              <a:t>Expects all students to grow, </a:t>
            </a:r>
            <a:r>
              <a:rPr lang="en-US" dirty="0"/>
              <a:t>including those performing in Levels 3 and </a:t>
            </a:r>
            <a:r>
              <a:rPr lang="en-US" dirty="0" smtClean="0"/>
              <a:t>4</a:t>
            </a:r>
            <a:endParaRPr lang="en-US" dirty="0"/>
          </a:p>
          <a:p>
            <a:r>
              <a:rPr lang="en-US" dirty="0" smtClean="0"/>
              <a:t>Can be aggregated for group level results</a:t>
            </a:r>
          </a:p>
          <a:p>
            <a:r>
              <a:rPr lang="en-US" dirty="0" smtClean="0"/>
              <a:t>Reviewed by Connecticut Technical Advisory Committee</a:t>
            </a:r>
          </a:p>
        </p:txBody>
      </p:sp>
      <p:sp>
        <p:nvSpPr>
          <p:cNvPr id="10" name="Slide Number Placeholder 9"/>
          <p:cNvSpPr>
            <a:spLocks noGrp="1"/>
          </p:cNvSpPr>
          <p:nvPr>
            <p:ph type="sldNum" sz="quarter" idx="12"/>
          </p:nvPr>
        </p:nvSpPr>
        <p:spPr/>
        <p:txBody>
          <a:bodyPr/>
          <a:lstStyle/>
          <a:p>
            <a:fld id="{EB53C300-C79D-4DCD-90CB-DC22F9E1BF7A}" type="slidenum">
              <a:rPr lang="en-US" smtClean="0"/>
              <a:pPr/>
              <a:t>5</a:t>
            </a:fld>
            <a:endParaRPr lang="en-US" dirty="0"/>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783919829"/>
      </p:ext>
    </p:extLst>
  </p:cSld>
  <p:clrMapOvr>
    <a:masterClrMapping/>
  </p:clrMapOvr>
  <mc:AlternateContent xmlns:mc="http://schemas.openxmlformats.org/markup-compatibility/2006" xmlns:p14="http://schemas.microsoft.com/office/powerpoint/2010/main">
    <mc:Choice Requires="p14">
      <p:transition spd="slow" p14:dur="2000" advTm="121196"/>
    </mc:Choice>
    <mc:Fallback xmlns="">
      <p:transition spd="slow" advTm="1211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500"/>
                                        <p:tgtEl>
                                          <p:spTgt spid="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fade">
                                      <p:cBhvr>
                                        <p:cTn id="31" dur="500"/>
                                        <p:tgtEl>
                                          <p:spTgt spid="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animEffect transition="in" filter="fade">
                                      <p:cBhvr>
                                        <p:cTn id="36" dur="500"/>
                                        <p:tgtEl>
                                          <p:spTgt spid="9">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xEl>
                                              <p:pRg st="6" end="6"/>
                                            </p:txEl>
                                          </p:spTgt>
                                        </p:tgtEl>
                                        <p:attrNameLst>
                                          <p:attrName>style.visibility</p:attrName>
                                        </p:attrNameLst>
                                      </p:cBhvr>
                                      <p:to>
                                        <p:strVal val="visible"/>
                                      </p:to>
                                    </p:set>
                                    <p:animEffect transition="in" filter="fade">
                                      <p:cBhvr>
                                        <p:cTn id="41" dur="500"/>
                                        <p:tgtEl>
                                          <p:spTgt spid="9">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
                                            <p:txEl>
                                              <p:pRg st="7" end="7"/>
                                            </p:txEl>
                                          </p:spTgt>
                                        </p:tgtEl>
                                        <p:attrNameLst>
                                          <p:attrName>style.visibility</p:attrName>
                                        </p:attrNameLst>
                                      </p:cBhvr>
                                      <p:to>
                                        <p:strVal val="visible"/>
                                      </p:to>
                                    </p:set>
                                    <p:animEffect transition="in" filter="fade">
                                      <p:cBhvr>
                                        <p:cTn id="46"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7" fill="hold" display="0">
                  <p:stCondLst>
                    <p:cond delay="indefinite"/>
                  </p:stCondLst>
                  <p:endCondLst>
                    <p:cond evt="onStopAudio" delay="0">
                      <p:tgtEl>
                        <p:sldTgt/>
                      </p:tgtEl>
                    </p:cond>
                  </p:endCondLst>
                </p:cTn>
                <p:tgtEl>
                  <p:spTgt spid="3"/>
                </p:tgtEl>
              </p:cMediaNode>
            </p:audio>
          </p:childTnLst>
        </p:cTn>
      </p:par>
    </p:tnLst>
    <p:bldLst>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factors are considered when establishing ambitious yet achievable targets?</a:t>
            </a:r>
            <a:endParaRPr lang="en-US" dirty="0"/>
          </a:p>
        </p:txBody>
      </p:sp>
      <p:sp>
        <p:nvSpPr>
          <p:cNvPr id="3" name="Content Placeholder 2"/>
          <p:cNvSpPr>
            <a:spLocks noGrp="1"/>
          </p:cNvSpPr>
          <p:nvPr>
            <p:ph idx="1"/>
          </p:nvPr>
        </p:nvSpPr>
        <p:spPr/>
        <p:txBody>
          <a:bodyPr/>
          <a:lstStyle/>
          <a:p>
            <a:r>
              <a:rPr lang="en-US" dirty="0" smtClean="0"/>
              <a:t>Empirical: </a:t>
            </a:r>
          </a:p>
          <a:p>
            <a:pPr lvl="1"/>
            <a:r>
              <a:rPr lang="en-US" dirty="0" smtClean="0"/>
              <a:t>What is the actual growth achieved by students performing at different segments of the vertical scale?</a:t>
            </a:r>
          </a:p>
          <a:p>
            <a:r>
              <a:rPr lang="en-US" dirty="0" smtClean="0"/>
              <a:t>Measurement Error: </a:t>
            </a:r>
          </a:p>
          <a:p>
            <a:pPr lvl="1"/>
            <a:r>
              <a:rPr lang="en-US" dirty="0" smtClean="0"/>
              <a:t>Does the growth expectation exceed the pooled </a:t>
            </a:r>
            <a:r>
              <a:rPr lang="en-US" dirty="0"/>
              <a:t>average measurement </a:t>
            </a:r>
            <a:r>
              <a:rPr lang="en-US" dirty="0" smtClean="0"/>
              <a:t>error from both year 1 and year 2 assessments?</a:t>
            </a:r>
          </a:p>
          <a:p>
            <a:r>
              <a:rPr lang="en-US" dirty="0"/>
              <a:t>Time: </a:t>
            </a:r>
            <a:endParaRPr lang="en-US" dirty="0" smtClean="0"/>
          </a:p>
          <a:p>
            <a:pPr lvl="1"/>
            <a:r>
              <a:rPr lang="en-US" dirty="0" smtClean="0"/>
              <a:t>Are students on a path to higher levels of achievement in the future?</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E1CB42CA-EA98-4EB9-A20A-1609F5F2CFAD}" type="slidenum">
              <a:rPr lang="en-US" smtClean="0"/>
              <a:pPr/>
              <a:t>6</a:t>
            </a:fld>
            <a:endParaRPr lang="en-US" dirty="0"/>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200100102"/>
      </p:ext>
    </p:extLst>
  </p:cSld>
  <p:clrMapOvr>
    <a:masterClrMapping/>
  </p:clrMapOvr>
  <mc:AlternateContent xmlns:mc="http://schemas.openxmlformats.org/markup-compatibility/2006" xmlns:p14="http://schemas.microsoft.com/office/powerpoint/2010/main">
    <mc:Choice Requires="p14">
      <p:transition spd="slow" p14:dur="2000" advTm="122738"/>
    </mc:Choice>
    <mc:Fallback xmlns="">
      <p:transition spd="slow" advTm="1227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1" fill="hold" display="0">
                  <p:stCondLst>
                    <p:cond delay="indefinite"/>
                  </p:stCondLst>
                  <p:endCondLst>
                    <p:cond evt="onStopAudio" delay="0">
                      <p:tgtEl>
                        <p:sldTgt/>
                      </p:tgtEl>
                    </p:cond>
                  </p:endCondLst>
                </p:cTn>
                <p:tgtEl>
                  <p:spTgt spid="6"/>
                </p:tgtEl>
              </p:cMediaNode>
            </p:audio>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31370912"/>
              </p:ext>
            </p:extLst>
          </p:nvPr>
        </p:nvGraphicFramePr>
        <p:xfrm>
          <a:off x="188686" y="1451429"/>
          <a:ext cx="8606971" cy="4378452"/>
        </p:xfrm>
        <a:graphic>
          <a:graphicData uri="http://schemas.openxmlformats.org/drawingml/2006/table">
            <a:tbl>
              <a:tblPr firstRow="1" firstCol="1" bandRow="1">
                <a:tableStyleId>{5940675A-B579-460E-94D1-54222C63F5DA}</a:tableStyleId>
              </a:tblPr>
              <a:tblGrid>
                <a:gridCol w="706393">
                  <a:extLst>
                    <a:ext uri="{9D8B030D-6E8A-4147-A177-3AD203B41FA5}">
                      <a16:colId xmlns:a16="http://schemas.microsoft.com/office/drawing/2014/main" val="20000"/>
                    </a:ext>
                  </a:extLst>
                </a:gridCol>
                <a:gridCol w="706393">
                  <a:extLst>
                    <a:ext uri="{9D8B030D-6E8A-4147-A177-3AD203B41FA5}">
                      <a16:colId xmlns:a16="http://schemas.microsoft.com/office/drawing/2014/main" val="20001"/>
                    </a:ext>
                  </a:extLst>
                </a:gridCol>
                <a:gridCol w="938849">
                  <a:extLst>
                    <a:ext uri="{9D8B030D-6E8A-4147-A177-3AD203B41FA5}">
                      <a16:colId xmlns:a16="http://schemas.microsoft.com/office/drawing/2014/main" val="20002"/>
                    </a:ext>
                  </a:extLst>
                </a:gridCol>
                <a:gridCol w="878069">
                  <a:extLst>
                    <a:ext uri="{9D8B030D-6E8A-4147-A177-3AD203B41FA5}">
                      <a16:colId xmlns:a16="http://schemas.microsoft.com/office/drawing/2014/main" val="20003"/>
                    </a:ext>
                  </a:extLst>
                </a:gridCol>
                <a:gridCol w="878069">
                  <a:extLst>
                    <a:ext uri="{9D8B030D-6E8A-4147-A177-3AD203B41FA5}">
                      <a16:colId xmlns:a16="http://schemas.microsoft.com/office/drawing/2014/main" val="20004"/>
                    </a:ext>
                  </a:extLst>
                </a:gridCol>
                <a:gridCol w="878069">
                  <a:extLst>
                    <a:ext uri="{9D8B030D-6E8A-4147-A177-3AD203B41FA5}">
                      <a16:colId xmlns:a16="http://schemas.microsoft.com/office/drawing/2014/main" val="20005"/>
                    </a:ext>
                  </a:extLst>
                </a:gridCol>
                <a:gridCol w="878069">
                  <a:extLst>
                    <a:ext uri="{9D8B030D-6E8A-4147-A177-3AD203B41FA5}">
                      <a16:colId xmlns:a16="http://schemas.microsoft.com/office/drawing/2014/main" val="20006"/>
                    </a:ext>
                  </a:extLst>
                </a:gridCol>
                <a:gridCol w="878069">
                  <a:extLst>
                    <a:ext uri="{9D8B030D-6E8A-4147-A177-3AD203B41FA5}">
                      <a16:colId xmlns:a16="http://schemas.microsoft.com/office/drawing/2014/main" val="20007"/>
                    </a:ext>
                  </a:extLst>
                </a:gridCol>
                <a:gridCol w="878069">
                  <a:extLst>
                    <a:ext uri="{9D8B030D-6E8A-4147-A177-3AD203B41FA5}">
                      <a16:colId xmlns:a16="http://schemas.microsoft.com/office/drawing/2014/main" val="20008"/>
                    </a:ext>
                  </a:extLst>
                </a:gridCol>
                <a:gridCol w="986922">
                  <a:extLst>
                    <a:ext uri="{9D8B030D-6E8A-4147-A177-3AD203B41FA5}">
                      <a16:colId xmlns:a16="http://schemas.microsoft.com/office/drawing/2014/main" val="20009"/>
                    </a:ext>
                  </a:extLst>
                </a:gridCol>
              </a:tblGrid>
              <a:tr h="301326">
                <a:tc rowSpan="2">
                  <a:txBody>
                    <a:bodyPr/>
                    <a:lstStyle/>
                    <a:p>
                      <a:pPr marL="0" marR="0" indent="0" algn="ctr" defTabSz="342892" rtl="0" eaLnBrk="1" fontAlgn="auto" latinLnBrk="0" hangingPunct="1">
                        <a:lnSpc>
                          <a:spcPct val="115000"/>
                        </a:lnSpc>
                        <a:spcBef>
                          <a:spcPts val="0"/>
                        </a:spcBef>
                        <a:spcAft>
                          <a:spcPts val="0"/>
                        </a:spcAft>
                        <a:buClrTx/>
                        <a:buSzTx/>
                        <a:buFontTx/>
                        <a:buNone/>
                        <a:tabLst/>
                        <a:defRPr/>
                      </a:pPr>
                      <a:r>
                        <a:rPr lang="en-US" sz="1400" b="1" dirty="0" smtClean="0">
                          <a:effectLst/>
                        </a:rPr>
                        <a:t>Grade in Yr. 1</a:t>
                      </a:r>
                      <a:endParaRPr lang="en-US" sz="140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marL="0" marR="0" algn="ctr">
                        <a:lnSpc>
                          <a:spcPct val="115000"/>
                        </a:lnSpc>
                        <a:spcBef>
                          <a:spcPts val="0"/>
                        </a:spcBef>
                        <a:spcAft>
                          <a:spcPts val="0"/>
                        </a:spcAft>
                      </a:pPr>
                      <a:r>
                        <a:rPr lang="en-US" sz="1400" b="1" dirty="0" smtClean="0">
                          <a:effectLst/>
                        </a:rPr>
                        <a:t>Level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marL="0" marR="0" algn="ctr">
                        <a:lnSpc>
                          <a:spcPct val="115000"/>
                        </a:lnSpc>
                        <a:spcBef>
                          <a:spcPts val="0"/>
                        </a:spcBef>
                        <a:spcAft>
                          <a:spcPts val="0"/>
                        </a:spcAft>
                      </a:pPr>
                      <a:r>
                        <a:rPr lang="en-US" sz="1400" b="1" dirty="0" smtClean="0">
                          <a:effectLst/>
                        </a:rPr>
                        <a:t>Level 1: Not Met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h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gridSpan="2">
                  <a:txBody>
                    <a:bodyPr/>
                    <a:lstStyle/>
                    <a:p>
                      <a:pPr marL="0" marR="0" algn="ctr">
                        <a:lnSpc>
                          <a:spcPct val="115000"/>
                        </a:lnSpc>
                        <a:spcBef>
                          <a:spcPts val="0"/>
                        </a:spcBef>
                        <a:spcAft>
                          <a:spcPts val="0"/>
                        </a:spcAft>
                      </a:pPr>
                      <a:r>
                        <a:rPr lang="en-US" sz="1400" b="1" dirty="0" smtClean="0">
                          <a:effectLst/>
                        </a:rPr>
                        <a:t>Level 2: Approaching</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h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gridSpan="2">
                  <a:txBody>
                    <a:bodyPr/>
                    <a:lstStyle/>
                    <a:p>
                      <a:pPr marL="0" marR="0" algn="ctr">
                        <a:lnSpc>
                          <a:spcPct val="115000"/>
                        </a:lnSpc>
                        <a:spcBef>
                          <a:spcPts val="0"/>
                        </a:spcBef>
                        <a:spcAft>
                          <a:spcPts val="0"/>
                        </a:spcAft>
                      </a:pPr>
                      <a:r>
                        <a:rPr lang="en-US" sz="1400" b="1" dirty="0" smtClean="0">
                          <a:effectLst/>
                        </a:rPr>
                        <a:t>Level 3: Met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h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gridSpan="2">
                  <a:txBody>
                    <a:bodyPr/>
                    <a:lstStyle/>
                    <a:p>
                      <a:pPr marL="0" marR="0" algn="ctr">
                        <a:lnSpc>
                          <a:spcPct val="115000"/>
                        </a:lnSpc>
                        <a:spcBef>
                          <a:spcPts val="0"/>
                        </a:spcBef>
                        <a:spcAft>
                          <a:spcPts val="0"/>
                        </a:spcAft>
                      </a:pPr>
                      <a:r>
                        <a:rPr lang="en-US" sz="1400" b="1" dirty="0" smtClean="0">
                          <a:effectLst/>
                        </a:rPr>
                        <a:t>Level 4:</a:t>
                      </a:r>
                      <a:r>
                        <a:rPr lang="en-US" sz="1400" b="1" baseline="0" dirty="0" smtClean="0">
                          <a:effectLst/>
                        </a:rPr>
                        <a:t> Exceeded</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h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extLst>
                  <a:ext uri="{0D108BD9-81ED-4DB2-BD59-A6C34878D82A}">
                    <a16:rowId xmlns:a16="http://schemas.microsoft.com/office/drawing/2014/main" val="10000"/>
                  </a:ext>
                </a:extLst>
              </a:tr>
              <a:tr h="301326">
                <a:tc v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v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a:txBody>
                    <a:bodyPr/>
                    <a:lstStyle/>
                    <a:p>
                      <a:pPr marL="0" marR="0" algn="ctr">
                        <a:lnSpc>
                          <a:spcPct val="115000"/>
                        </a:lnSpc>
                        <a:spcBef>
                          <a:spcPts val="0"/>
                        </a:spcBef>
                        <a:spcAft>
                          <a:spcPts val="0"/>
                        </a:spcAft>
                      </a:pPr>
                      <a:r>
                        <a:rPr lang="en-US" sz="1400" b="1" dirty="0" smtClean="0">
                          <a:effectLst/>
                        </a:rPr>
                        <a:t>1</a:t>
                      </a:r>
                      <a:r>
                        <a:rPr lang="en-US" sz="1400" b="1" baseline="0" dirty="0" smtClean="0">
                          <a:effectLst/>
                        </a:rPr>
                        <a:t> - </a:t>
                      </a:r>
                      <a:r>
                        <a:rPr lang="en-US" sz="1400" b="1" dirty="0" smtClean="0">
                          <a:effectLst/>
                        </a:rPr>
                        <a:t>LOW</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2 - HIGH</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3 - LOW</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4 - HIGH</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5 - LOW</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6 -</a:t>
                      </a:r>
                      <a:r>
                        <a:rPr lang="en-US" sz="1400" b="1" baseline="0" dirty="0" smtClean="0">
                          <a:effectLst/>
                        </a:rPr>
                        <a:t> </a:t>
                      </a:r>
                      <a:r>
                        <a:rPr lang="en-US" sz="1400" b="1" dirty="0" smtClean="0">
                          <a:effectLst/>
                        </a:rPr>
                        <a:t>HIGH</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7 - LOW</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8 - HIGH</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301326">
                <a:tc rowSpan="2">
                  <a:txBody>
                    <a:bodyPr/>
                    <a:lstStyle/>
                    <a:p>
                      <a:pPr marL="0" marR="0" algn="ctr">
                        <a:lnSpc>
                          <a:spcPct val="115000"/>
                        </a:lnSpc>
                        <a:spcBef>
                          <a:spcPts val="0"/>
                        </a:spcBef>
                        <a:spcAft>
                          <a:spcPts val="0"/>
                        </a:spcAft>
                      </a:pPr>
                      <a:r>
                        <a:rPr lang="en-US" sz="1400" b="1" dirty="0">
                          <a:effectLst/>
                        </a:rPr>
                        <a:t>3</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effectLst/>
                        </a:rPr>
                        <a:t>Range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rPr>
                        <a:t>2114-2330</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2331-2366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2367-2399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2400-2431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2432-2460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2461-2489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2490-2522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rPr>
                        <a:t>2523+</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01326">
                <a:tc v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a:txBody>
                    <a:bodyPr/>
                    <a:lstStyle/>
                    <a:p>
                      <a:pPr marL="0" marR="0" algn="ctr">
                        <a:lnSpc>
                          <a:spcPct val="115000"/>
                        </a:lnSpc>
                        <a:spcBef>
                          <a:spcPts val="0"/>
                        </a:spcBef>
                        <a:spcAft>
                          <a:spcPts val="0"/>
                        </a:spcAft>
                      </a:pPr>
                      <a:r>
                        <a:rPr lang="en-US" sz="1400" b="1" dirty="0" smtClean="0">
                          <a:effectLst/>
                        </a:rPr>
                        <a:t>Target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82</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71</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70</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69</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68</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64</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60</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smtClean="0">
                          <a:effectLst/>
                        </a:rPr>
                        <a:t>45/maintain</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01326">
                <a:tc rowSpan="2">
                  <a:txBody>
                    <a:bodyPr/>
                    <a:lstStyle/>
                    <a:p>
                      <a:pPr marL="0" marR="0" algn="ctr">
                        <a:lnSpc>
                          <a:spcPct val="115000"/>
                        </a:lnSpc>
                        <a:spcBef>
                          <a:spcPts val="0"/>
                        </a:spcBef>
                        <a:spcAft>
                          <a:spcPts val="0"/>
                        </a:spcAft>
                      </a:pPr>
                      <a:r>
                        <a:rPr lang="en-US" sz="1400" b="1" dirty="0">
                          <a:effectLst/>
                        </a:rPr>
                        <a:t>4</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Range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smtClean="0">
                          <a:solidFill>
                            <a:srgbClr val="000000"/>
                          </a:solidFill>
                          <a:effectLst/>
                          <a:latin typeface="Calibri" panose="020F0502020204030204" pitchFamily="34" charset="0"/>
                        </a:rPr>
                        <a:t>2131-2378</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2379-2415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2416-2444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2445-2472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2473-2502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2503-2532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2533-2568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smtClean="0">
                          <a:solidFill>
                            <a:srgbClr val="000000"/>
                          </a:solidFill>
                          <a:effectLst/>
                          <a:latin typeface="Calibri" panose="020F0502020204030204" pitchFamily="34" charset="0"/>
                        </a:rPr>
                        <a:t>2569+</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4"/>
                  </a:ext>
                </a:extLst>
              </a:tr>
              <a:tr h="301326">
                <a:tc vMerge="1">
                  <a:txBody>
                    <a:bodyPr/>
                    <a:lstStyle/>
                    <a:p>
                      <a:endParaRPr lang="en-US"/>
                    </a:p>
                  </a:txBody>
                  <a:tcPr/>
                </a:tc>
                <a:tc>
                  <a:txBody>
                    <a:bodyPr/>
                    <a:lstStyle/>
                    <a:p>
                      <a:pPr marL="0" marR="0" algn="ctr">
                        <a:lnSpc>
                          <a:spcPct val="115000"/>
                        </a:lnSpc>
                        <a:spcBef>
                          <a:spcPts val="0"/>
                        </a:spcBef>
                        <a:spcAft>
                          <a:spcPts val="0"/>
                        </a:spcAft>
                      </a:pPr>
                      <a:r>
                        <a:rPr lang="en-US" sz="1400" b="1" dirty="0" smtClean="0">
                          <a:effectLst/>
                        </a:rPr>
                        <a:t>Target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effectLst/>
                        </a:rPr>
                        <a:t>82</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effectLst/>
                        </a:rPr>
                        <a:t>69</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effectLst/>
                        </a:rPr>
                        <a:t>69</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effectLst/>
                        </a:rPr>
                        <a:t>64</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effectLst/>
                        </a:rPr>
                        <a:t>58</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effectLst/>
                        </a:rPr>
                        <a:t>55</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effectLst/>
                        </a:rPr>
                        <a:t>49</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smtClean="0">
                          <a:effectLst/>
                        </a:rPr>
                        <a:t>34/maintain</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5"/>
                  </a:ext>
                </a:extLst>
              </a:tr>
              <a:tr h="301326">
                <a:tc rowSpan="2">
                  <a:txBody>
                    <a:bodyPr/>
                    <a:lstStyle/>
                    <a:p>
                      <a:pPr marL="0" marR="0" algn="ctr">
                        <a:lnSpc>
                          <a:spcPct val="115000"/>
                        </a:lnSpc>
                        <a:spcBef>
                          <a:spcPts val="0"/>
                        </a:spcBef>
                        <a:spcAft>
                          <a:spcPts val="0"/>
                        </a:spcAft>
                      </a:pPr>
                      <a:r>
                        <a:rPr lang="en-US" sz="1400" b="1" dirty="0">
                          <a:effectLst/>
                        </a:rPr>
                        <a:t>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effectLst/>
                        </a:rPr>
                        <a:t>Range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rPr>
                        <a:t>2201-2405</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2406-2441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2442-2471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2472-2501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2502-2541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2542-2581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2582-2619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rPr>
                        <a:t>2620+</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01326">
                <a:tc v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a:txBody>
                    <a:bodyPr/>
                    <a:lstStyle/>
                    <a:p>
                      <a:pPr marL="0" marR="0" algn="ctr">
                        <a:lnSpc>
                          <a:spcPct val="115000"/>
                        </a:lnSpc>
                        <a:spcBef>
                          <a:spcPts val="0"/>
                        </a:spcBef>
                        <a:spcAft>
                          <a:spcPts val="0"/>
                        </a:spcAft>
                      </a:pPr>
                      <a:r>
                        <a:rPr lang="en-US" sz="1400" b="1" dirty="0" smtClean="0">
                          <a:effectLst/>
                        </a:rPr>
                        <a:t>Target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69</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56</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55</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48</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43</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39</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smtClean="0">
                          <a:effectLst/>
                        </a:rPr>
                        <a:t>30</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smtClean="0">
                          <a:effectLst/>
                        </a:rPr>
                        <a:t>16/maintain</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01326">
                <a:tc rowSpan="2">
                  <a:txBody>
                    <a:bodyPr/>
                    <a:lstStyle/>
                    <a:p>
                      <a:pPr marL="0" marR="0" algn="ctr">
                        <a:lnSpc>
                          <a:spcPct val="115000"/>
                        </a:lnSpc>
                        <a:spcBef>
                          <a:spcPts val="0"/>
                        </a:spcBef>
                        <a:spcAft>
                          <a:spcPts val="0"/>
                        </a:spcAft>
                      </a:pPr>
                      <a:r>
                        <a:rPr lang="en-US" sz="1400" b="1" dirty="0">
                          <a:effectLst/>
                        </a:rPr>
                        <a:t>6</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Range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smtClean="0">
                          <a:solidFill>
                            <a:srgbClr val="000000"/>
                          </a:solidFill>
                          <a:effectLst/>
                          <a:latin typeface="Calibri" panose="020F0502020204030204" pitchFamily="34" charset="0"/>
                        </a:rPr>
                        <a:t>2210-2417</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2418-2456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2457-2493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2494-2530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2531-2574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2575-2617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2618-2656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smtClean="0">
                          <a:solidFill>
                            <a:srgbClr val="000000"/>
                          </a:solidFill>
                          <a:effectLst/>
                          <a:latin typeface="Calibri" panose="020F0502020204030204" pitchFamily="34" charset="0"/>
                        </a:rPr>
                        <a:t>2657+</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8"/>
                  </a:ext>
                </a:extLst>
              </a:tr>
              <a:tr h="301326">
                <a:tc v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a:txBody>
                    <a:bodyPr/>
                    <a:lstStyle/>
                    <a:p>
                      <a:pPr marL="0" marR="0" algn="ctr">
                        <a:lnSpc>
                          <a:spcPct val="115000"/>
                        </a:lnSpc>
                        <a:spcBef>
                          <a:spcPts val="0"/>
                        </a:spcBef>
                        <a:spcAft>
                          <a:spcPts val="0"/>
                        </a:spcAft>
                      </a:pPr>
                      <a:r>
                        <a:rPr lang="en-US" sz="1400" b="1" dirty="0" smtClean="0">
                          <a:effectLst/>
                        </a:rPr>
                        <a:t>Target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effectLst/>
                        </a:rPr>
                        <a:t>73</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effectLst/>
                        </a:rPr>
                        <a:t>58</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effectLst/>
                        </a:rPr>
                        <a:t>53</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effectLst/>
                        </a:rPr>
                        <a:t>47</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effectLst/>
                        </a:rPr>
                        <a:t>44</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effectLst/>
                        </a:rPr>
                        <a:t>38</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effectLst/>
                        </a:rPr>
                        <a:t>33</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smtClean="0">
                          <a:effectLst/>
                        </a:rPr>
                        <a:t>21/maintain</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9"/>
                  </a:ext>
                </a:extLst>
              </a:tr>
              <a:tr h="301326">
                <a:tc rowSpan="2">
                  <a:txBody>
                    <a:bodyPr/>
                    <a:lstStyle/>
                    <a:p>
                      <a:pPr marL="0" marR="0" algn="ctr">
                        <a:lnSpc>
                          <a:spcPct val="115000"/>
                        </a:lnSpc>
                        <a:spcBef>
                          <a:spcPts val="0"/>
                        </a:spcBef>
                        <a:spcAft>
                          <a:spcPts val="0"/>
                        </a:spcAft>
                      </a:pPr>
                      <a:r>
                        <a:rPr lang="en-US" sz="1400" b="1" dirty="0">
                          <a:effectLst/>
                        </a:rPr>
                        <a:t>7</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effectLst/>
                        </a:rPr>
                        <a:t>Range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rPr>
                        <a:t>2258-2438</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2439-2478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2479-2515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2516-2551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2552-2600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2601-2648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2649-2687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rPr>
                        <a:t>2688+</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10"/>
                  </a:ext>
                </a:extLst>
              </a:tr>
              <a:tr h="301326">
                <a:tc v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a:txBody>
                    <a:bodyPr/>
                    <a:lstStyle/>
                    <a:p>
                      <a:pPr marL="0" marR="0" algn="ctr">
                        <a:lnSpc>
                          <a:spcPct val="115000"/>
                        </a:lnSpc>
                        <a:spcBef>
                          <a:spcPts val="0"/>
                        </a:spcBef>
                        <a:spcAft>
                          <a:spcPts val="0"/>
                        </a:spcAft>
                      </a:pPr>
                      <a:r>
                        <a:rPr lang="en-US" sz="1400" b="1" dirty="0" smtClean="0">
                          <a:effectLst/>
                        </a:rPr>
                        <a:t>Target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69</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50</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49</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44</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40</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31</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20</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smtClean="0">
                          <a:effectLst/>
                        </a:rPr>
                        <a:t>12/maintain</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88430">
                <a:tc>
                  <a:txBody>
                    <a:bodyPr/>
                    <a:lstStyle/>
                    <a:p>
                      <a:pPr marL="0" marR="0" algn="ctr">
                        <a:lnSpc>
                          <a:spcPct val="115000"/>
                        </a:lnSpc>
                        <a:spcBef>
                          <a:spcPts val="0"/>
                        </a:spcBef>
                        <a:spcAft>
                          <a:spcPts val="0"/>
                        </a:spcAft>
                      </a:pP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8</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Range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0" dirty="0" smtClean="0">
                          <a:effectLst/>
                        </a:rPr>
                        <a:t>2288-2446</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0" dirty="0">
                          <a:effectLst/>
                        </a:rPr>
                        <a:t>2447-2486</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0" dirty="0">
                          <a:effectLst/>
                        </a:rPr>
                        <a:t>2487-2526</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0" dirty="0">
                          <a:effectLst/>
                        </a:rPr>
                        <a:t>2527-2566</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0" dirty="0">
                          <a:effectLst/>
                        </a:rPr>
                        <a:t>2567-2617</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0" dirty="0">
                          <a:effectLst/>
                        </a:rPr>
                        <a:t>2618-2667</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0" dirty="0">
                          <a:effectLst/>
                        </a:rPr>
                        <a:t>2668-2703</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0" dirty="0" smtClean="0">
                          <a:effectLst/>
                        </a:rPr>
                        <a:t>2709+</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16" name="Title 15"/>
          <p:cNvSpPr>
            <a:spLocks noGrp="1"/>
          </p:cNvSpPr>
          <p:nvPr>
            <p:ph type="title"/>
          </p:nvPr>
        </p:nvSpPr>
        <p:spPr/>
        <p:txBody>
          <a:bodyPr/>
          <a:lstStyle/>
          <a:p>
            <a:r>
              <a:rPr lang="en-US" dirty="0" smtClean="0"/>
              <a:t>ELA Achievement Level Ranges and </a:t>
            </a:r>
            <a:br>
              <a:rPr lang="en-US" dirty="0" smtClean="0"/>
            </a:br>
            <a:r>
              <a:rPr lang="en-US" dirty="0" smtClean="0"/>
              <a:t>Growth Targets</a:t>
            </a:r>
            <a:endParaRPr lang="en-US" dirty="0"/>
          </a:p>
        </p:txBody>
      </p:sp>
      <p:sp>
        <p:nvSpPr>
          <p:cNvPr id="2" name="Slide Number Placeholder 1"/>
          <p:cNvSpPr>
            <a:spLocks noGrp="1"/>
          </p:cNvSpPr>
          <p:nvPr>
            <p:ph type="sldNum" sz="quarter" idx="12"/>
          </p:nvPr>
        </p:nvSpPr>
        <p:spPr/>
        <p:txBody>
          <a:bodyPr/>
          <a:lstStyle/>
          <a:p>
            <a:fld id="{E1CB42CA-EA98-4EB9-A20A-1609F5F2CFAD}" type="slidenum">
              <a:rPr lang="en-US" smtClean="0"/>
              <a:pPr/>
              <a:t>7</a:t>
            </a:fld>
            <a:endParaRPr lang="en-US" dirty="0"/>
          </a:p>
        </p:txBody>
      </p:sp>
      <p:sp>
        <p:nvSpPr>
          <p:cNvPr id="3" name="Rectangle 2"/>
          <p:cNvSpPr/>
          <p:nvPr/>
        </p:nvSpPr>
        <p:spPr>
          <a:xfrm>
            <a:off x="2554520" y="2156330"/>
            <a:ext cx="856342" cy="580570"/>
          </a:xfrm>
          <a:prstGeom prst="rect">
            <a:avLst/>
          </a:prstGeom>
          <a:solidFill>
            <a:srgbClr val="FF0000">
              <a:alpha val="40000"/>
            </a:srgb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7" name="Rectangle 6"/>
          <p:cNvSpPr/>
          <p:nvPr/>
        </p:nvSpPr>
        <p:spPr>
          <a:xfrm>
            <a:off x="3410862" y="4181614"/>
            <a:ext cx="856342" cy="580570"/>
          </a:xfrm>
          <a:prstGeom prst="rect">
            <a:avLst/>
          </a:prstGeom>
          <a:solidFill>
            <a:srgbClr val="FF0000">
              <a:alpha val="40000"/>
            </a:srgb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1020764"/>
      </p:ext>
    </p:extLst>
  </p:cSld>
  <p:clrMapOvr>
    <a:masterClrMapping/>
  </p:clrMapOvr>
  <mc:AlternateContent xmlns:mc="http://schemas.openxmlformats.org/markup-compatibility/2006" xmlns:p14="http://schemas.microsoft.com/office/powerpoint/2010/main">
    <mc:Choice Requires="p14">
      <p:transition spd="slow" p14:dur="2000" advTm="114313"/>
    </mc:Choice>
    <mc:Fallback xmlns="">
      <p:transition spd="slow" advTm="1143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5"/>
                </p:tgtEl>
              </p:cMediaNode>
            </p:audio>
          </p:childTnLst>
        </p:cTn>
      </p:par>
    </p:tnLst>
    <p:bldLst>
      <p:bldP spid="3"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28920658"/>
              </p:ext>
            </p:extLst>
          </p:nvPr>
        </p:nvGraphicFramePr>
        <p:xfrm>
          <a:off x="188686" y="1446667"/>
          <a:ext cx="8606971" cy="4378452"/>
        </p:xfrm>
        <a:graphic>
          <a:graphicData uri="http://schemas.openxmlformats.org/drawingml/2006/table">
            <a:tbl>
              <a:tblPr firstRow="1" firstCol="1" bandRow="1">
                <a:tableStyleId>{5940675A-B579-460E-94D1-54222C63F5DA}</a:tableStyleId>
              </a:tblPr>
              <a:tblGrid>
                <a:gridCol w="706393">
                  <a:extLst>
                    <a:ext uri="{9D8B030D-6E8A-4147-A177-3AD203B41FA5}">
                      <a16:colId xmlns:a16="http://schemas.microsoft.com/office/drawing/2014/main" val="20000"/>
                    </a:ext>
                  </a:extLst>
                </a:gridCol>
                <a:gridCol w="706393">
                  <a:extLst>
                    <a:ext uri="{9D8B030D-6E8A-4147-A177-3AD203B41FA5}">
                      <a16:colId xmlns:a16="http://schemas.microsoft.com/office/drawing/2014/main" val="20001"/>
                    </a:ext>
                  </a:extLst>
                </a:gridCol>
                <a:gridCol w="938849">
                  <a:extLst>
                    <a:ext uri="{9D8B030D-6E8A-4147-A177-3AD203B41FA5}">
                      <a16:colId xmlns:a16="http://schemas.microsoft.com/office/drawing/2014/main" val="20002"/>
                    </a:ext>
                  </a:extLst>
                </a:gridCol>
                <a:gridCol w="878069">
                  <a:extLst>
                    <a:ext uri="{9D8B030D-6E8A-4147-A177-3AD203B41FA5}">
                      <a16:colId xmlns:a16="http://schemas.microsoft.com/office/drawing/2014/main" val="20003"/>
                    </a:ext>
                  </a:extLst>
                </a:gridCol>
                <a:gridCol w="878069">
                  <a:extLst>
                    <a:ext uri="{9D8B030D-6E8A-4147-A177-3AD203B41FA5}">
                      <a16:colId xmlns:a16="http://schemas.microsoft.com/office/drawing/2014/main" val="20004"/>
                    </a:ext>
                  </a:extLst>
                </a:gridCol>
                <a:gridCol w="878069">
                  <a:extLst>
                    <a:ext uri="{9D8B030D-6E8A-4147-A177-3AD203B41FA5}">
                      <a16:colId xmlns:a16="http://schemas.microsoft.com/office/drawing/2014/main" val="20005"/>
                    </a:ext>
                  </a:extLst>
                </a:gridCol>
                <a:gridCol w="878069">
                  <a:extLst>
                    <a:ext uri="{9D8B030D-6E8A-4147-A177-3AD203B41FA5}">
                      <a16:colId xmlns:a16="http://schemas.microsoft.com/office/drawing/2014/main" val="20006"/>
                    </a:ext>
                  </a:extLst>
                </a:gridCol>
                <a:gridCol w="878069">
                  <a:extLst>
                    <a:ext uri="{9D8B030D-6E8A-4147-A177-3AD203B41FA5}">
                      <a16:colId xmlns:a16="http://schemas.microsoft.com/office/drawing/2014/main" val="20007"/>
                    </a:ext>
                  </a:extLst>
                </a:gridCol>
                <a:gridCol w="878069">
                  <a:extLst>
                    <a:ext uri="{9D8B030D-6E8A-4147-A177-3AD203B41FA5}">
                      <a16:colId xmlns:a16="http://schemas.microsoft.com/office/drawing/2014/main" val="20008"/>
                    </a:ext>
                  </a:extLst>
                </a:gridCol>
                <a:gridCol w="986922">
                  <a:extLst>
                    <a:ext uri="{9D8B030D-6E8A-4147-A177-3AD203B41FA5}">
                      <a16:colId xmlns:a16="http://schemas.microsoft.com/office/drawing/2014/main" val="20009"/>
                    </a:ext>
                  </a:extLst>
                </a:gridCol>
              </a:tblGrid>
              <a:tr h="293260">
                <a:tc rowSpan="2">
                  <a:txBody>
                    <a:bodyPr/>
                    <a:lstStyle/>
                    <a:p>
                      <a:pPr marL="0" marR="0" algn="ctr">
                        <a:lnSpc>
                          <a:spcPct val="115000"/>
                        </a:lnSpc>
                        <a:spcBef>
                          <a:spcPts val="0"/>
                        </a:spcBef>
                        <a:spcAft>
                          <a:spcPts val="0"/>
                        </a:spcAft>
                      </a:pPr>
                      <a:r>
                        <a:rPr lang="en-US" sz="1400" b="1" dirty="0" smtClean="0">
                          <a:effectLst/>
                        </a:rPr>
                        <a:t>Grade in Yr. 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marL="0" marR="0" algn="ctr">
                        <a:lnSpc>
                          <a:spcPct val="115000"/>
                        </a:lnSpc>
                        <a:spcBef>
                          <a:spcPts val="0"/>
                        </a:spcBef>
                        <a:spcAft>
                          <a:spcPts val="0"/>
                        </a:spcAft>
                      </a:pPr>
                      <a:r>
                        <a:rPr lang="en-US" sz="1400" b="1" dirty="0" smtClean="0">
                          <a:effectLst/>
                        </a:rPr>
                        <a:t>Level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marL="0" marR="0" algn="ctr">
                        <a:lnSpc>
                          <a:spcPct val="115000"/>
                        </a:lnSpc>
                        <a:spcBef>
                          <a:spcPts val="0"/>
                        </a:spcBef>
                        <a:spcAft>
                          <a:spcPts val="0"/>
                        </a:spcAft>
                      </a:pPr>
                      <a:r>
                        <a:rPr lang="en-US" sz="1400" b="1" dirty="0" smtClean="0">
                          <a:effectLst/>
                        </a:rPr>
                        <a:t>Level 1: Not Met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h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gridSpan="2">
                  <a:txBody>
                    <a:bodyPr/>
                    <a:lstStyle/>
                    <a:p>
                      <a:pPr marL="0" marR="0" algn="ctr">
                        <a:lnSpc>
                          <a:spcPct val="115000"/>
                        </a:lnSpc>
                        <a:spcBef>
                          <a:spcPts val="0"/>
                        </a:spcBef>
                        <a:spcAft>
                          <a:spcPts val="0"/>
                        </a:spcAft>
                      </a:pPr>
                      <a:r>
                        <a:rPr lang="en-US" sz="1400" b="1" dirty="0" smtClean="0">
                          <a:effectLst/>
                        </a:rPr>
                        <a:t>Level 2: Approaching</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h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gridSpan="2">
                  <a:txBody>
                    <a:bodyPr/>
                    <a:lstStyle/>
                    <a:p>
                      <a:pPr marL="0" marR="0" algn="ctr">
                        <a:lnSpc>
                          <a:spcPct val="115000"/>
                        </a:lnSpc>
                        <a:spcBef>
                          <a:spcPts val="0"/>
                        </a:spcBef>
                        <a:spcAft>
                          <a:spcPts val="0"/>
                        </a:spcAft>
                      </a:pPr>
                      <a:r>
                        <a:rPr lang="en-US" sz="1400" b="1" dirty="0" smtClean="0">
                          <a:effectLst/>
                        </a:rPr>
                        <a:t>Level 3: Met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h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gridSpan="2">
                  <a:txBody>
                    <a:bodyPr/>
                    <a:lstStyle/>
                    <a:p>
                      <a:pPr marL="0" marR="0" algn="ctr">
                        <a:lnSpc>
                          <a:spcPct val="115000"/>
                        </a:lnSpc>
                        <a:spcBef>
                          <a:spcPts val="0"/>
                        </a:spcBef>
                        <a:spcAft>
                          <a:spcPts val="0"/>
                        </a:spcAft>
                      </a:pPr>
                      <a:r>
                        <a:rPr lang="en-US" sz="1400" b="1" dirty="0" smtClean="0">
                          <a:effectLst/>
                        </a:rPr>
                        <a:t>Level 4:</a:t>
                      </a:r>
                      <a:r>
                        <a:rPr lang="en-US" sz="1400" b="1" baseline="0" dirty="0" smtClean="0">
                          <a:effectLst/>
                        </a:rPr>
                        <a:t> Exceeded</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h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extLst>
                  <a:ext uri="{0D108BD9-81ED-4DB2-BD59-A6C34878D82A}">
                    <a16:rowId xmlns:a16="http://schemas.microsoft.com/office/drawing/2014/main" val="10000"/>
                  </a:ext>
                </a:extLst>
              </a:tr>
              <a:tr h="293260">
                <a:tc v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v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a:txBody>
                    <a:bodyPr/>
                    <a:lstStyle/>
                    <a:p>
                      <a:pPr marL="0" marR="0" algn="ctr">
                        <a:lnSpc>
                          <a:spcPct val="115000"/>
                        </a:lnSpc>
                        <a:spcBef>
                          <a:spcPts val="0"/>
                        </a:spcBef>
                        <a:spcAft>
                          <a:spcPts val="0"/>
                        </a:spcAft>
                      </a:pPr>
                      <a:r>
                        <a:rPr lang="en-US" sz="1400" b="1" dirty="0" smtClean="0">
                          <a:effectLst/>
                        </a:rPr>
                        <a:t>1</a:t>
                      </a:r>
                      <a:r>
                        <a:rPr lang="en-US" sz="1400" b="1" baseline="0" dirty="0" smtClean="0">
                          <a:effectLst/>
                        </a:rPr>
                        <a:t> - </a:t>
                      </a:r>
                      <a:r>
                        <a:rPr lang="en-US" sz="1400" b="1" dirty="0" smtClean="0">
                          <a:effectLst/>
                        </a:rPr>
                        <a:t>LOW</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2 - HIGH</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3 - LOW</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4 - HIGH</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5 - LOW</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6 -</a:t>
                      </a:r>
                      <a:r>
                        <a:rPr lang="en-US" sz="1400" b="1" baseline="0" dirty="0" smtClean="0">
                          <a:effectLst/>
                        </a:rPr>
                        <a:t> </a:t>
                      </a:r>
                      <a:r>
                        <a:rPr lang="en-US" sz="1400" b="1" dirty="0" smtClean="0">
                          <a:effectLst/>
                        </a:rPr>
                        <a:t>HIGH</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7 - LOW</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8 - HIGH</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313928">
                <a:tc rowSpan="2">
                  <a:txBody>
                    <a:bodyPr/>
                    <a:lstStyle/>
                    <a:p>
                      <a:pPr marL="0" marR="0" algn="ctr">
                        <a:lnSpc>
                          <a:spcPct val="115000"/>
                        </a:lnSpc>
                        <a:spcBef>
                          <a:spcPts val="0"/>
                        </a:spcBef>
                        <a:spcAft>
                          <a:spcPts val="0"/>
                        </a:spcAft>
                      </a:pPr>
                      <a:r>
                        <a:rPr lang="en-US" sz="1400" b="1" dirty="0">
                          <a:effectLst/>
                        </a:rPr>
                        <a:t>3</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effectLst/>
                        </a:rPr>
                        <a:t>Range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2189-2351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2352-2380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2381-2408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2409-2435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2436-2468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2469-2500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2501-2526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2527</a:t>
                      </a:r>
                      <a:r>
                        <a:rPr lang="en-US" sz="1400" dirty="0" smtClean="0">
                          <a:effectLst/>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13928">
                <a:tc v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a:txBody>
                    <a:bodyPr/>
                    <a:lstStyle/>
                    <a:p>
                      <a:pPr marL="0" marR="0" algn="ctr">
                        <a:lnSpc>
                          <a:spcPct val="115000"/>
                        </a:lnSpc>
                        <a:spcBef>
                          <a:spcPts val="0"/>
                        </a:spcBef>
                        <a:spcAft>
                          <a:spcPts val="0"/>
                        </a:spcAft>
                      </a:pPr>
                      <a:r>
                        <a:rPr lang="en-US" sz="1400" b="1" dirty="0" smtClean="0">
                          <a:effectLst/>
                        </a:rPr>
                        <a:t>Target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77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61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59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60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59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57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56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rPr>
                        <a:t>47/maintain</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13928">
                <a:tc rowSpan="2">
                  <a:txBody>
                    <a:bodyPr/>
                    <a:lstStyle/>
                    <a:p>
                      <a:pPr marL="0" marR="0" algn="ctr">
                        <a:lnSpc>
                          <a:spcPct val="115000"/>
                        </a:lnSpc>
                        <a:spcBef>
                          <a:spcPts val="0"/>
                        </a:spcBef>
                        <a:spcAft>
                          <a:spcPts val="0"/>
                        </a:spcAft>
                      </a:pPr>
                      <a:r>
                        <a:rPr lang="en-US" sz="1400" b="1" dirty="0">
                          <a:effectLst/>
                        </a:rPr>
                        <a:t>4</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Range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dirty="0" smtClean="0">
                          <a:effectLst/>
                        </a:rPr>
                        <a:t>2204-2381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dirty="0" smtClean="0">
                          <a:effectLst/>
                        </a:rPr>
                        <a:t>2382-2410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dirty="0" smtClean="0">
                          <a:effectLst/>
                        </a:rPr>
                        <a:t>2411-2447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dirty="0" smtClean="0">
                          <a:effectLst/>
                        </a:rPr>
                        <a:t>2448-2484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dirty="0" smtClean="0">
                          <a:effectLst/>
                        </a:rPr>
                        <a:t>2485-2516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dirty="0" smtClean="0">
                          <a:effectLst/>
                        </a:rPr>
                        <a:t>2517-2548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dirty="0" smtClean="0">
                          <a:effectLst/>
                        </a:rPr>
                        <a:t>2549-2574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dirty="0">
                          <a:effectLst/>
                        </a:rPr>
                        <a:t>2575</a:t>
                      </a:r>
                      <a:r>
                        <a:rPr lang="en-US" sz="1400" dirty="0" smtClean="0">
                          <a:effectLst/>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4"/>
                  </a:ext>
                </a:extLst>
              </a:tr>
              <a:tr h="313928">
                <a:tc vMerge="1">
                  <a:txBody>
                    <a:bodyPr/>
                    <a:lstStyle/>
                    <a:p>
                      <a:endParaRPr lang="en-US"/>
                    </a:p>
                  </a:txBody>
                  <a:tcPr/>
                </a:tc>
                <a:tc>
                  <a:txBody>
                    <a:bodyPr/>
                    <a:lstStyle/>
                    <a:p>
                      <a:pPr marL="0" marR="0" algn="ctr">
                        <a:lnSpc>
                          <a:spcPct val="115000"/>
                        </a:lnSpc>
                        <a:spcBef>
                          <a:spcPts val="0"/>
                        </a:spcBef>
                        <a:spcAft>
                          <a:spcPts val="0"/>
                        </a:spcAft>
                      </a:pPr>
                      <a:r>
                        <a:rPr lang="en-US" sz="1400" b="1" dirty="0" smtClean="0">
                          <a:effectLst/>
                        </a:rPr>
                        <a:t>Target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51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38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40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44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47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43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342892"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Calibri" panose="020F0502020204030204" pitchFamily="34" charset="0"/>
                        </a:rPr>
                        <a:t>37/maintain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5"/>
                  </a:ext>
                </a:extLst>
              </a:tr>
              <a:tr h="313928">
                <a:tc rowSpan="2">
                  <a:txBody>
                    <a:bodyPr/>
                    <a:lstStyle/>
                    <a:p>
                      <a:pPr marL="0" marR="0" algn="ctr">
                        <a:lnSpc>
                          <a:spcPct val="115000"/>
                        </a:lnSpc>
                        <a:spcBef>
                          <a:spcPts val="0"/>
                        </a:spcBef>
                        <a:spcAft>
                          <a:spcPts val="0"/>
                        </a:spcAft>
                      </a:pPr>
                      <a:r>
                        <a:rPr lang="en-US" sz="1400" b="1" dirty="0">
                          <a:effectLst/>
                        </a:rPr>
                        <a:t>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effectLst/>
                        </a:rPr>
                        <a:t>Range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2219-2419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2420-2454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2455-2491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2492-2527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2528-2553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2554-2578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2579-2605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2606</a:t>
                      </a:r>
                      <a:r>
                        <a:rPr lang="en-US" sz="1400" dirty="0" smtClean="0">
                          <a:effectLst/>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13928">
                <a:tc v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a:txBody>
                    <a:bodyPr/>
                    <a:lstStyle/>
                    <a:p>
                      <a:pPr marL="0" marR="0" algn="ctr">
                        <a:lnSpc>
                          <a:spcPct val="115000"/>
                        </a:lnSpc>
                        <a:spcBef>
                          <a:spcPts val="0"/>
                        </a:spcBef>
                        <a:spcAft>
                          <a:spcPts val="0"/>
                        </a:spcAft>
                      </a:pPr>
                      <a:r>
                        <a:rPr lang="en-US" sz="1400" b="1" dirty="0" smtClean="0">
                          <a:effectLst/>
                        </a:rPr>
                        <a:t>Target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43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45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44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42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41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41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342892"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Calibri" panose="020F0502020204030204" pitchFamily="34" charset="0"/>
                        </a:rPr>
                        <a:t>44/maintain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13928">
                <a:tc rowSpan="2">
                  <a:txBody>
                    <a:bodyPr/>
                    <a:lstStyle/>
                    <a:p>
                      <a:pPr marL="0" marR="0" algn="ctr">
                        <a:lnSpc>
                          <a:spcPct val="115000"/>
                        </a:lnSpc>
                        <a:spcBef>
                          <a:spcPts val="0"/>
                        </a:spcBef>
                        <a:spcAft>
                          <a:spcPts val="0"/>
                        </a:spcAft>
                      </a:pPr>
                      <a:r>
                        <a:rPr lang="en-US" sz="1400" b="1" dirty="0">
                          <a:effectLst/>
                        </a:rPr>
                        <a:t>6</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Range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dirty="0" smtClean="0">
                          <a:effectLst/>
                        </a:rPr>
                        <a:t>2235-2434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dirty="0" smtClean="0">
                          <a:effectLst/>
                        </a:rPr>
                        <a:t>2435-2472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dirty="0" smtClean="0">
                          <a:effectLst/>
                        </a:rPr>
                        <a:t>2473-2512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dirty="0" smtClean="0">
                          <a:effectLst/>
                        </a:rPr>
                        <a:t>2513-2551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dirty="0" smtClean="0">
                          <a:effectLst/>
                        </a:rPr>
                        <a:t>2552-2580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dirty="0" smtClean="0">
                          <a:effectLst/>
                        </a:rPr>
                        <a:t>2581-2609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dirty="0" smtClean="0">
                          <a:effectLst/>
                        </a:rPr>
                        <a:t>2610-2639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dirty="0">
                          <a:effectLst/>
                        </a:rPr>
                        <a:t>2640</a:t>
                      </a:r>
                      <a:r>
                        <a:rPr lang="en-US" sz="1400" dirty="0" smtClean="0">
                          <a:effectLst/>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8"/>
                  </a:ext>
                </a:extLst>
              </a:tr>
              <a:tr h="313928">
                <a:tc v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a:txBody>
                    <a:bodyPr/>
                    <a:lstStyle/>
                    <a:p>
                      <a:pPr marL="0" marR="0" algn="ctr">
                        <a:lnSpc>
                          <a:spcPct val="115000"/>
                        </a:lnSpc>
                        <a:spcBef>
                          <a:spcPts val="0"/>
                        </a:spcBef>
                        <a:spcAft>
                          <a:spcPts val="0"/>
                        </a:spcAft>
                      </a:pPr>
                      <a:r>
                        <a:rPr lang="en-US" sz="1400" b="1" dirty="0" smtClean="0">
                          <a:effectLst/>
                        </a:rPr>
                        <a:t>Target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49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41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38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36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36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36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38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342892"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Calibri" panose="020F0502020204030204" pitchFamily="34" charset="0"/>
                        </a:rPr>
                        <a:t>31/maintain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9"/>
                  </a:ext>
                </a:extLst>
              </a:tr>
              <a:tr h="313928">
                <a:tc rowSpan="2">
                  <a:txBody>
                    <a:bodyPr/>
                    <a:lstStyle/>
                    <a:p>
                      <a:pPr marL="0" marR="0" algn="ctr">
                        <a:lnSpc>
                          <a:spcPct val="115000"/>
                        </a:lnSpc>
                        <a:spcBef>
                          <a:spcPts val="0"/>
                        </a:spcBef>
                        <a:spcAft>
                          <a:spcPts val="0"/>
                        </a:spcAft>
                      </a:pPr>
                      <a:r>
                        <a:rPr lang="en-US" sz="1400" b="1" dirty="0">
                          <a:effectLst/>
                        </a:rPr>
                        <a:t>7</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effectLst/>
                        </a:rPr>
                        <a:t>Range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2250-2438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2439-2483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2484-2525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2526-2566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2567-2600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2601-2634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2635-2664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2665</a:t>
                      </a:r>
                      <a:r>
                        <a:rPr lang="en-US" sz="1400" dirty="0" smtClean="0">
                          <a:effectLst/>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10"/>
                  </a:ext>
                </a:extLst>
              </a:tr>
              <a:tr h="313928">
                <a:tc v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a:txBody>
                    <a:bodyPr/>
                    <a:lstStyle/>
                    <a:p>
                      <a:pPr marL="0" marR="0" algn="ctr">
                        <a:lnSpc>
                          <a:spcPct val="115000"/>
                        </a:lnSpc>
                        <a:spcBef>
                          <a:spcPts val="0"/>
                        </a:spcBef>
                        <a:spcAft>
                          <a:spcPts val="0"/>
                        </a:spcAft>
                      </a:pPr>
                      <a:r>
                        <a:rPr lang="en-US" sz="1400" b="1" dirty="0" smtClean="0">
                          <a:effectLst/>
                        </a:rPr>
                        <a:t>Target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58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342892"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Calibri" panose="020F0502020204030204" pitchFamily="34" charset="0"/>
                        </a:rPr>
                        <a:t>35/maintain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13928">
                <a:tc>
                  <a:txBody>
                    <a:bodyPr/>
                    <a:lstStyle/>
                    <a:p>
                      <a:pPr marL="0" marR="0" algn="ctr">
                        <a:lnSpc>
                          <a:spcPct val="115000"/>
                        </a:lnSpc>
                        <a:spcBef>
                          <a:spcPts val="0"/>
                        </a:spcBef>
                        <a:spcAft>
                          <a:spcPts val="0"/>
                        </a:spcAft>
                      </a:pP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8</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Range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b="0" dirty="0" smtClean="0">
                          <a:effectLst/>
                          <a:latin typeface="+mn-lt"/>
                          <a:ea typeface="Calibri" panose="020F0502020204030204" pitchFamily="34" charset="0"/>
                          <a:cs typeface="Times New Roman" panose="02020603050405020304" pitchFamily="18" charset="0"/>
                        </a:rPr>
                        <a:t>2265-2455</a:t>
                      </a:r>
                      <a:endParaRPr lang="en-US" sz="1400" b="0" dirty="0">
                        <a:effectLst/>
                        <a:latin typeface="+mn-lt"/>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b="0" dirty="0" smtClean="0">
                          <a:effectLst/>
                          <a:latin typeface="+mn-lt"/>
                          <a:ea typeface="Calibri" panose="020F0502020204030204" pitchFamily="34" charset="0"/>
                          <a:cs typeface="Times New Roman" panose="02020603050405020304" pitchFamily="18" charset="0"/>
                        </a:rPr>
                        <a:t>2457-2503</a:t>
                      </a:r>
                      <a:endParaRPr lang="en-US" sz="1400" b="0" dirty="0">
                        <a:effectLst/>
                        <a:latin typeface="+mn-lt"/>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b="0" dirty="0">
                          <a:effectLst/>
                          <a:latin typeface="+mn-lt"/>
                          <a:ea typeface="Calibri" panose="020F0502020204030204" pitchFamily="34" charset="0"/>
                          <a:cs typeface="Times New Roman" panose="02020603050405020304" pitchFamily="18" charset="0"/>
                        </a:rPr>
                        <a:t>2504-2544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b="0" dirty="0">
                          <a:effectLst/>
                          <a:latin typeface="+mn-lt"/>
                          <a:ea typeface="Calibri" panose="020F0502020204030204" pitchFamily="34" charset="0"/>
                          <a:cs typeface="Times New Roman" panose="02020603050405020304" pitchFamily="18" charset="0"/>
                        </a:rPr>
                        <a:t>2545-2585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b="0" dirty="0">
                          <a:effectLst/>
                          <a:latin typeface="+mn-lt"/>
                          <a:ea typeface="Calibri" panose="020F0502020204030204" pitchFamily="34" charset="0"/>
                          <a:cs typeface="Times New Roman" panose="02020603050405020304" pitchFamily="18" charset="0"/>
                        </a:rPr>
                        <a:t>2586-2619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b="0" dirty="0">
                          <a:effectLst/>
                          <a:latin typeface="+mn-lt"/>
                          <a:ea typeface="Calibri" panose="020F0502020204030204" pitchFamily="34" charset="0"/>
                          <a:cs typeface="Times New Roman" panose="02020603050405020304" pitchFamily="18" charset="0"/>
                        </a:rPr>
                        <a:t>2620-2652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b="0" dirty="0" smtClean="0">
                          <a:effectLst/>
                          <a:latin typeface="+mn-lt"/>
                          <a:ea typeface="Calibri" panose="020F0502020204030204" pitchFamily="34" charset="0"/>
                          <a:cs typeface="Times New Roman" panose="02020603050405020304" pitchFamily="18" charset="0"/>
                        </a:rPr>
                        <a:t>2653-2685</a:t>
                      </a:r>
                      <a:endParaRPr lang="en-US" sz="1400" b="0" dirty="0">
                        <a:effectLst/>
                        <a:latin typeface="+mn-lt"/>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b="0" dirty="0">
                          <a:effectLst/>
                          <a:latin typeface="+mn-lt"/>
                          <a:ea typeface="Calibri" panose="020F0502020204030204" pitchFamily="34" charset="0"/>
                          <a:cs typeface="Times New Roman" panose="02020603050405020304" pitchFamily="18" charset="0"/>
                        </a:rPr>
                        <a:t>2686+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2"/>
                  </a:ext>
                </a:extLst>
              </a:tr>
            </a:tbl>
          </a:graphicData>
        </a:graphic>
      </p:graphicFrame>
      <p:sp>
        <p:nvSpPr>
          <p:cNvPr id="16" name="Title 15"/>
          <p:cNvSpPr>
            <a:spLocks noGrp="1"/>
          </p:cNvSpPr>
          <p:nvPr>
            <p:ph type="title"/>
          </p:nvPr>
        </p:nvSpPr>
        <p:spPr/>
        <p:txBody>
          <a:bodyPr/>
          <a:lstStyle/>
          <a:p>
            <a:r>
              <a:rPr lang="en-US" dirty="0" smtClean="0"/>
              <a:t>Math Achievement Level Ranges and </a:t>
            </a:r>
            <a:br>
              <a:rPr lang="en-US" dirty="0" smtClean="0"/>
            </a:br>
            <a:r>
              <a:rPr lang="en-US" dirty="0" smtClean="0"/>
              <a:t>Growth Targets</a:t>
            </a:r>
            <a:endParaRPr lang="en-US" dirty="0"/>
          </a:p>
        </p:txBody>
      </p:sp>
      <p:sp>
        <p:nvSpPr>
          <p:cNvPr id="2" name="Slide Number Placeholder 1"/>
          <p:cNvSpPr>
            <a:spLocks noGrp="1"/>
          </p:cNvSpPr>
          <p:nvPr>
            <p:ph type="sldNum" sz="quarter" idx="12"/>
          </p:nvPr>
        </p:nvSpPr>
        <p:spPr/>
        <p:txBody>
          <a:bodyPr/>
          <a:lstStyle/>
          <a:p>
            <a:fld id="{E1CB42CA-EA98-4EB9-A20A-1609F5F2CFAD}" type="slidenum">
              <a:rPr lang="en-US" smtClean="0"/>
              <a:pPr/>
              <a:t>8</a:t>
            </a:fld>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252679690"/>
      </p:ext>
    </p:extLst>
  </p:cSld>
  <p:clrMapOvr>
    <a:masterClrMapping/>
  </p:clrMapOvr>
  <mc:AlternateContent xmlns:mc="http://schemas.openxmlformats.org/markup-compatibility/2006" xmlns:p14="http://schemas.microsoft.com/office/powerpoint/2010/main">
    <mc:Choice Requires="p14">
      <p:transition spd="slow" p14:dur="2000" advTm="21826"/>
    </mc:Choice>
    <mc:Fallback xmlns="">
      <p:transition spd="slow" advTm="218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522461507"/>
              </p:ext>
            </p:extLst>
          </p:nvPr>
        </p:nvGraphicFramePr>
        <p:xfrm>
          <a:off x="457200" y="310551"/>
          <a:ext cx="8229600" cy="6074379"/>
        </p:xfrm>
        <a:graphic>
          <a:graphicData uri="http://schemas.openxmlformats.org/drawingml/2006/chart">
            <c:chart xmlns:c="http://schemas.openxmlformats.org/drawingml/2006/chart" xmlns:r="http://schemas.openxmlformats.org/officeDocument/2006/relationships" r:id="rId6"/>
          </a:graphicData>
        </a:graphic>
      </p:graphicFrame>
      <p:sp>
        <p:nvSpPr>
          <p:cNvPr id="4" name="Slide Number Placeholder 3"/>
          <p:cNvSpPr>
            <a:spLocks noGrp="1"/>
          </p:cNvSpPr>
          <p:nvPr>
            <p:ph type="sldNum" sz="quarter" idx="12"/>
          </p:nvPr>
        </p:nvSpPr>
        <p:spPr/>
        <p:txBody>
          <a:bodyPr/>
          <a:lstStyle/>
          <a:p>
            <a:fld id="{EB53C300-C79D-4DCD-90CB-DC22F9E1BF7A}" type="slidenum">
              <a:rPr lang="en-US" smtClean="0"/>
              <a:t>9</a:t>
            </a:fld>
            <a:endParaRPr lang="en-US" dirty="0"/>
          </a:p>
        </p:txBody>
      </p:sp>
      <p:sp>
        <p:nvSpPr>
          <p:cNvPr id="2" name="Rectangle 1"/>
          <p:cNvSpPr/>
          <p:nvPr/>
        </p:nvSpPr>
        <p:spPr>
          <a:xfrm>
            <a:off x="2612571" y="901701"/>
            <a:ext cx="3802743" cy="419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1449153" y="5642434"/>
            <a:ext cx="1163417" cy="3773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7029896" y="5609782"/>
            <a:ext cx="1163417" cy="3773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5251897" y="5609782"/>
            <a:ext cx="1163417" cy="3773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3350525" y="5642433"/>
            <a:ext cx="1163417" cy="3773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236074299"/>
      </p:ext>
    </p:extLst>
  </p:cSld>
  <p:clrMapOvr>
    <a:masterClrMapping/>
  </p:clrMapOvr>
  <mc:AlternateContent xmlns:mc="http://schemas.openxmlformats.org/markup-compatibility/2006" xmlns:p14="http://schemas.microsoft.com/office/powerpoint/2010/main">
    <mc:Choice Requires="p14">
      <p:transition spd="slow" p14:dur="2000" advTm="117294"/>
    </mc:Choice>
    <mc:Fallback xmlns="">
      <p:transition spd="slow" advTm="1172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chart seriesIdx="0" categoryIdx="0" bldStep="ptIn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chart seriesIdx="0" categoryIdx="1" bldStep="ptIn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chart seriesIdx="0" categoryIdx="2" bldStep="ptIn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chart seriesIdx="0" categoryIdx="3" bldStep="ptIn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graphicEl>
                                              <a:chart seriesIdx="1" categoryIdx="0" bldStep="ptInSeries"/>
                                            </p:graphicEl>
                                          </p:spTgt>
                                        </p:tgtEl>
                                        <p:attrNameLst>
                                          <p:attrName>style.visibility</p:attrName>
                                        </p:attrNameLst>
                                      </p:cBhvr>
                                      <p:to>
                                        <p:strVal val="visible"/>
                                      </p:to>
                                    </p:set>
                                    <p:anim calcmode="lin" valueType="num">
                                      <p:cBhvr additive="base">
                                        <p:cTn id="27" dur="500" fill="hold"/>
                                        <p:tgtEl>
                                          <p:spTgt spid="7">
                                            <p:graphicEl>
                                              <a:chart seriesIdx="1" categoryIdx="0" bldStep="ptInSeries"/>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graphicEl>
                                              <a:chart seriesIdx="1" categoryIdx="0" bldStep="ptInSeries"/>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
                                            <p:graphicEl>
                                              <a:chart seriesIdx="1" categoryIdx="1" bldStep="ptInSeries"/>
                                            </p:graphicEl>
                                          </p:spTgt>
                                        </p:tgtEl>
                                        <p:attrNameLst>
                                          <p:attrName>style.visibility</p:attrName>
                                        </p:attrNameLst>
                                      </p:cBhvr>
                                      <p:to>
                                        <p:strVal val="visible"/>
                                      </p:to>
                                    </p:set>
                                    <p:anim calcmode="lin" valueType="num">
                                      <p:cBhvr additive="base">
                                        <p:cTn id="38" dur="500" fill="hold"/>
                                        <p:tgtEl>
                                          <p:spTgt spid="7">
                                            <p:graphicEl>
                                              <a:chart seriesIdx="1" categoryIdx="1" bldStep="ptInSeries"/>
                                            </p:graphicEl>
                                          </p:spTgt>
                                        </p:tgtEl>
                                        <p:attrNameLst>
                                          <p:attrName>ppt_x</p:attrName>
                                        </p:attrNameLst>
                                      </p:cBhvr>
                                      <p:tavLst>
                                        <p:tav tm="0">
                                          <p:val>
                                            <p:strVal val="#ppt_x"/>
                                          </p:val>
                                        </p:tav>
                                        <p:tav tm="100000">
                                          <p:val>
                                            <p:strVal val="#ppt_x"/>
                                          </p:val>
                                        </p:tav>
                                      </p:tavLst>
                                    </p:anim>
                                    <p:anim calcmode="lin" valueType="num">
                                      <p:cBhvr additive="base">
                                        <p:cTn id="39" dur="500" fill="hold"/>
                                        <p:tgtEl>
                                          <p:spTgt spid="7">
                                            <p:graphicEl>
                                              <a:chart seriesIdx="1" categoryIdx="1" bldStep="ptInSeries"/>
                                            </p:graphic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graphicEl>
                                              <a:chart seriesIdx="1" categoryIdx="2" bldStep="ptInSeries"/>
                                            </p:graphicEl>
                                          </p:spTgt>
                                        </p:tgtEl>
                                        <p:attrNameLst>
                                          <p:attrName>style.visibility</p:attrName>
                                        </p:attrNameLst>
                                      </p:cBhvr>
                                      <p:to>
                                        <p:strVal val="visible"/>
                                      </p:to>
                                    </p:set>
                                    <p:anim calcmode="lin" valueType="num">
                                      <p:cBhvr additive="base">
                                        <p:cTn id="49" dur="500" fill="hold"/>
                                        <p:tgtEl>
                                          <p:spTgt spid="7">
                                            <p:graphicEl>
                                              <a:chart seriesIdx="1" categoryIdx="2" bldStep="ptInSeries"/>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graphicEl>
                                              <a:chart seriesIdx="1" categoryIdx="2" bldStep="ptInSeries"/>
                                            </p:graphic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8"/>
                                        </p:tgtEl>
                                      </p:cBhvr>
                                    </p:animEffect>
                                    <p:set>
                                      <p:cBhvr>
                                        <p:cTn id="55" dur="1" fill="hold">
                                          <p:stCondLst>
                                            <p:cond delay="499"/>
                                          </p:stCondLst>
                                        </p:cTn>
                                        <p:tgtEl>
                                          <p:spTgt spid="8"/>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7">
                                            <p:graphicEl>
                                              <a:chart seriesIdx="1" categoryIdx="3" bldStep="ptInSeries"/>
                                            </p:graphicEl>
                                          </p:spTgt>
                                        </p:tgtEl>
                                        <p:attrNameLst>
                                          <p:attrName>style.visibility</p:attrName>
                                        </p:attrNameLst>
                                      </p:cBhvr>
                                      <p:to>
                                        <p:strVal val="visible"/>
                                      </p:to>
                                    </p:set>
                                    <p:anim calcmode="lin" valueType="num">
                                      <p:cBhvr additive="base">
                                        <p:cTn id="60" dur="500" fill="hold"/>
                                        <p:tgtEl>
                                          <p:spTgt spid="7">
                                            <p:graphicEl>
                                              <a:chart seriesIdx="1" categoryIdx="3" bldStep="ptInSeries"/>
                                            </p:graphicEl>
                                          </p:spTgt>
                                        </p:tgtEl>
                                        <p:attrNameLst>
                                          <p:attrName>ppt_x</p:attrName>
                                        </p:attrNameLst>
                                      </p:cBhvr>
                                      <p:tavLst>
                                        <p:tav tm="0">
                                          <p:val>
                                            <p:strVal val="#ppt_x"/>
                                          </p:val>
                                        </p:tav>
                                        <p:tav tm="100000">
                                          <p:val>
                                            <p:strVal val="#ppt_x"/>
                                          </p:val>
                                        </p:tav>
                                      </p:tavLst>
                                    </p:anim>
                                    <p:anim calcmode="lin" valueType="num">
                                      <p:cBhvr additive="base">
                                        <p:cTn id="61" dur="500" fill="hold"/>
                                        <p:tgtEl>
                                          <p:spTgt spid="7">
                                            <p:graphicEl>
                                              <a:chart seriesIdx="1" categoryIdx="3" bldStep="ptInSeries"/>
                                            </p:graphic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0" nodeType="clickEffect">
                                  <p:stCondLst>
                                    <p:cond delay="0"/>
                                  </p:stCondLst>
                                  <p:childTnLst>
                                    <p:animEffect transition="out" filter="fade">
                                      <p:cBhvr>
                                        <p:cTn id="65" dur="500"/>
                                        <p:tgtEl>
                                          <p:spTgt spid="6"/>
                                        </p:tgtEl>
                                      </p:cBhvr>
                                    </p:animEffect>
                                    <p:set>
                                      <p:cBhvr>
                                        <p:cTn id="66" dur="1" fill="hold">
                                          <p:stCondLst>
                                            <p:cond delay="499"/>
                                          </p:stCondLst>
                                        </p:cTn>
                                        <p:tgtEl>
                                          <p:spTgt spid="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2"/>
                                        </p:tgtEl>
                                      </p:cBhvr>
                                    </p:animEffect>
                                    <p:set>
                                      <p:cBhvr>
                                        <p:cTn id="71"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2" fill="hold" display="0">
                  <p:stCondLst>
                    <p:cond delay="indefinite"/>
                  </p:stCondLst>
                  <p:endCondLst>
                    <p:cond evt="onStopAudio" delay="0">
                      <p:tgtEl>
                        <p:sldTgt/>
                      </p:tgtEl>
                    </p:cond>
                  </p:endCondLst>
                </p:cTn>
                <p:tgtEl>
                  <p:spTgt spid="3"/>
                </p:tgtEl>
              </p:cMediaNode>
            </p:audio>
          </p:childTnLst>
        </p:cTn>
      </p:par>
    </p:tnLst>
    <p:bldLst>
      <p:bldGraphic spid="7" grpId="0">
        <p:bldSub>
          <a:bldChart bld="seriesEl"/>
        </p:bldSub>
      </p:bldGraphic>
      <p:bldP spid="2" grpId="0" animBg="1"/>
      <p:bldP spid="5" grpId="0" animBg="1"/>
      <p:bldP spid="6" grpId="0" animBg="1"/>
      <p:bldP spid="8"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65de46ce-1707-4c6d-bd1d-039dc2c5efb3"/>
</p:tagLst>
</file>

<file path=ppt/tags/tag10.xml><?xml version="1.0" encoding="utf-8"?>
<p:tagLst xmlns:a="http://schemas.openxmlformats.org/drawingml/2006/main" xmlns:r="http://schemas.openxmlformats.org/officeDocument/2006/relationships" xmlns:p="http://schemas.openxmlformats.org/presentationml/2006/main">
  <p:tag name="TIMING" val="|15.8|11.7|13.1|21.1|4.6"/>
</p:tagLst>
</file>

<file path=ppt/tags/tag11.xml><?xml version="1.0" encoding="utf-8"?>
<p:tagLst xmlns:a="http://schemas.openxmlformats.org/drawingml/2006/main" xmlns:r="http://schemas.openxmlformats.org/officeDocument/2006/relationships" xmlns:p="http://schemas.openxmlformats.org/presentationml/2006/main">
  <p:tag name="TIMING" val="|12.6|21.2"/>
</p:tagLst>
</file>

<file path=ppt/tags/tag12.xml><?xml version="1.0" encoding="utf-8"?>
<p:tagLst xmlns:a="http://schemas.openxmlformats.org/drawingml/2006/main" xmlns:r="http://schemas.openxmlformats.org/officeDocument/2006/relationships" xmlns:p="http://schemas.openxmlformats.org/presentationml/2006/main">
  <p:tag name="TIMING" val="|9.6|24.5"/>
</p:tagLst>
</file>

<file path=ppt/tags/tag13.xml><?xml version="1.0" encoding="utf-8"?>
<p:tagLst xmlns:a="http://schemas.openxmlformats.org/drawingml/2006/main" xmlns:r="http://schemas.openxmlformats.org/officeDocument/2006/relationships" xmlns:p="http://schemas.openxmlformats.org/presentationml/2006/main">
  <p:tag name="TIMING" val="|4.8|5.5|24.8|7.6|11.2|9.1|17.6|7.5"/>
</p:tagLst>
</file>

<file path=ppt/tags/tag2.xml><?xml version="1.0" encoding="utf-8"?>
<p:tagLst xmlns:a="http://schemas.openxmlformats.org/drawingml/2006/main" xmlns:r="http://schemas.openxmlformats.org/officeDocument/2006/relationships" xmlns:p="http://schemas.openxmlformats.org/presentationml/2006/main">
  <p:tag name="TIMING" val="|5|5.9|5.8|9.3"/>
</p:tagLst>
</file>

<file path=ppt/tags/tag3.xml><?xml version="1.0" encoding="utf-8"?>
<p:tagLst xmlns:a="http://schemas.openxmlformats.org/drawingml/2006/main" xmlns:r="http://schemas.openxmlformats.org/officeDocument/2006/relationships" xmlns:p="http://schemas.openxmlformats.org/presentationml/2006/main">
  <p:tag name="TIMING" val="|3.4|8.5|15.6|1.8"/>
</p:tagLst>
</file>

<file path=ppt/tags/tag4.xml><?xml version="1.0" encoding="utf-8"?>
<p:tagLst xmlns:a="http://schemas.openxmlformats.org/drawingml/2006/main" xmlns:r="http://schemas.openxmlformats.org/officeDocument/2006/relationships" xmlns:p="http://schemas.openxmlformats.org/presentationml/2006/main">
  <p:tag name="TIMING" val="|5.9|48.9|44.3"/>
</p:tagLst>
</file>

<file path=ppt/tags/tag5.xml><?xml version="1.0" encoding="utf-8"?>
<p:tagLst xmlns:a="http://schemas.openxmlformats.org/drawingml/2006/main" xmlns:r="http://schemas.openxmlformats.org/officeDocument/2006/relationships" xmlns:p="http://schemas.openxmlformats.org/presentationml/2006/main">
  <p:tag name="TIMING" val="|11.2|9.4|18.3|21.9|12.6|13.5|12|6.4"/>
</p:tagLst>
</file>

<file path=ppt/tags/tag6.xml><?xml version="1.0" encoding="utf-8"?>
<p:tagLst xmlns:a="http://schemas.openxmlformats.org/drawingml/2006/main" xmlns:r="http://schemas.openxmlformats.org/officeDocument/2006/relationships" xmlns:p="http://schemas.openxmlformats.org/presentationml/2006/main">
  <p:tag name="TIMING" val="|12.5|45|41"/>
</p:tagLst>
</file>

<file path=ppt/tags/tag7.xml><?xml version="1.0" encoding="utf-8"?>
<p:tagLst xmlns:a="http://schemas.openxmlformats.org/drawingml/2006/main" xmlns:r="http://schemas.openxmlformats.org/officeDocument/2006/relationships" xmlns:p="http://schemas.openxmlformats.org/presentationml/2006/main">
  <p:tag name="TIMING" val="|52.1|37.4"/>
</p:tagLst>
</file>

<file path=ppt/tags/tag8.xml><?xml version="1.0" encoding="utf-8"?>
<p:tagLst xmlns:a="http://schemas.openxmlformats.org/drawingml/2006/main" xmlns:r="http://schemas.openxmlformats.org/officeDocument/2006/relationships" xmlns:p="http://schemas.openxmlformats.org/presentationml/2006/main">
  <p:tag name="TIMING" val="|19.3|1.1|1.1|1|5|6.1|10.4|5.5|8.9|9.6|9.2|5|7.2"/>
</p:tagLst>
</file>

<file path=ppt/tags/tag9.xml><?xml version="1.0" encoding="utf-8"?>
<p:tagLst xmlns:a="http://schemas.openxmlformats.org/drawingml/2006/main" xmlns:r="http://schemas.openxmlformats.org/officeDocument/2006/relationships" xmlns:p="http://schemas.openxmlformats.org/presentationml/2006/main">
  <p:tag name="TIMING" val="|14.3|18.7|24.2|33.4|9"/>
</p:tagLst>
</file>

<file path=ppt/theme/theme1.xml><?xml version="1.0" encoding="utf-8"?>
<a:theme xmlns:a="http://schemas.openxmlformats.org/drawingml/2006/main" name="SDEppt_template_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11913</TotalTime>
  <Words>3507</Words>
  <Application>Microsoft Office PowerPoint</Application>
  <PresentationFormat>On-screen Show (4:3)</PresentationFormat>
  <Paragraphs>481</Paragraphs>
  <Slides>14</Slides>
  <Notes>14</Notes>
  <HiddenSlides>0</HiddenSlides>
  <MMClips>14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SDEppt_template_A</vt:lpstr>
      <vt:lpstr>Connecticut’s Growth Model for the  Smarter Balanced Summative Assessments:  English Language Arts (ELA) and Mathematics</vt:lpstr>
      <vt:lpstr>Agenda</vt:lpstr>
      <vt:lpstr>What is growth? How is it different from achievement?</vt:lpstr>
      <vt:lpstr>Three Ways to Understand Change in Performance</vt:lpstr>
      <vt:lpstr>What is Connecticut’s approach to measuring growth?</vt:lpstr>
      <vt:lpstr>What factors are considered when establishing ambitious yet achievable targets?</vt:lpstr>
      <vt:lpstr>ELA Achievement Level Ranges and  Growth Targets</vt:lpstr>
      <vt:lpstr>Math Achievement Level Ranges and  Growth Targets</vt:lpstr>
      <vt:lpstr>PowerPoint Presentation</vt:lpstr>
      <vt:lpstr>Two Aggregate Outcome Metrics</vt:lpstr>
      <vt:lpstr>How and when will growth be incorporated into the Next Generation Accountability System?</vt:lpstr>
      <vt:lpstr>What about other factors like poverty, language ability, or disability?</vt:lpstr>
      <vt:lpstr>Not All Growth Models are Value-Added</vt:lpstr>
      <vt:lpstr>Summary</vt:lpstr>
    </vt:vector>
  </TitlesOfParts>
  <Manager>Ajit.Gopalakrishnan@ct.gov</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Connecticut Growth Model for Smarter Balanced ELA and Math Summative Assessments</dc:title>
  <dc:creator>Ajit.Gopalakrishnan@ct.gov</dc:creator>
  <cp:lastModifiedBy>Maureen</cp:lastModifiedBy>
  <cp:revision>540</cp:revision>
  <cp:lastPrinted>2016-09-21T16:39:51Z</cp:lastPrinted>
  <dcterms:created xsi:type="dcterms:W3CDTF">2016-02-02T14:27:01Z</dcterms:created>
  <dcterms:modified xsi:type="dcterms:W3CDTF">2017-02-16T11:17:27Z</dcterms:modified>
</cp:coreProperties>
</file>